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comments/comment3.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7.xml" ContentType="application/vnd.openxmlformats-officedocument.presentationml.comments+xml"/>
  <Override PartName="/ppt/notesSlides/notesSlide17.xml" ContentType="application/vnd.openxmlformats-officedocument.presentationml.notesSlide+xml"/>
  <Override PartName="/ppt/comments/comment8.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8"/>
  </p:notesMasterIdLst>
  <p:sldIdLst>
    <p:sldId id="256" r:id="rId2"/>
    <p:sldId id="259" r:id="rId3"/>
    <p:sldId id="257" r:id="rId4"/>
    <p:sldId id="305" r:id="rId5"/>
    <p:sldId id="261" r:id="rId6"/>
    <p:sldId id="308" r:id="rId7"/>
    <p:sldId id="307" r:id="rId8"/>
    <p:sldId id="306" r:id="rId9"/>
    <p:sldId id="309" r:id="rId10"/>
    <p:sldId id="310" r:id="rId11"/>
    <p:sldId id="311" r:id="rId12"/>
    <p:sldId id="312" r:id="rId13"/>
    <p:sldId id="315" r:id="rId14"/>
    <p:sldId id="313" r:id="rId15"/>
    <p:sldId id="322" r:id="rId16"/>
    <p:sldId id="333" r:id="rId17"/>
    <p:sldId id="334" r:id="rId18"/>
    <p:sldId id="335" r:id="rId19"/>
    <p:sldId id="337" r:id="rId20"/>
    <p:sldId id="323" r:id="rId21"/>
    <p:sldId id="342" r:id="rId22"/>
    <p:sldId id="326" r:id="rId23"/>
    <p:sldId id="324" r:id="rId24"/>
    <p:sldId id="341" r:id="rId25"/>
    <p:sldId id="325" r:id="rId26"/>
    <p:sldId id="314" r:id="rId27"/>
    <p:sldId id="327" r:id="rId28"/>
    <p:sldId id="340" r:id="rId29"/>
    <p:sldId id="343" r:id="rId30"/>
    <p:sldId id="319" r:id="rId31"/>
    <p:sldId id="328" r:id="rId32"/>
    <p:sldId id="330" r:id="rId33"/>
    <p:sldId id="320" r:id="rId34"/>
    <p:sldId id="336" r:id="rId35"/>
    <p:sldId id="338" r:id="rId36"/>
    <p:sldId id="266" r:id="rId37"/>
  </p:sldIdLst>
  <p:sldSz cx="9144000" cy="5143500" type="screen16x9"/>
  <p:notesSz cx="6858000" cy="9144000"/>
  <p:embeddedFontLst>
    <p:embeddedFont>
      <p:font typeface="Montserrat ExtraLight" panose="020B0604020202020204" charset="0"/>
      <p:regular r:id="rId39"/>
      <p:bold r:id="rId40"/>
      <p:italic r:id="rId41"/>
      <p:boldItalic r:id="rId42"/>
    </p:embeddedFont>
    <p:embeddedFont>
      <p:font typeface="Montserrat ExtraBold" panose="020B0604020202020204" charset="0"/>
      <p:bold r:id="rId43"/>
      <p:boldItalic r:id="rId44"/>
    </p:embeddedFont>
    <p:embeddedFont>
      <p:font typeface="Montserrat" panose="020B0604020202020204" charset="0"/>
      <p:regular r:id="rId45"/>
      <p:bold r:id="rId46"/>
      <p:italic r:id="rId47"/>
      <p:boldItalic r:id="rId48"/>
    </p:embeddedFont>
    <p:embeddedFont>
      <p:font typeface="Consolas" panose="020B0609020204030204" pitchFamily="49" charset="0"/>
      <p:regular r:id="rId49"/>
      <p:bold r:id="rId50"/>
      <p:italic r:id="rId51"/>
      <p:boldItalic r:id="rId52"/>
    </p:embeddedFont>
    <p:embeddedFont>
      <p:font typeface="맑은 고딕" panose="020B0503020000020004" pitchFamily="34" charset="-127"/>
      <p:regular r:id="rId53"/>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c" initials="V" lastIdx="7" clrIdx="0">
    <p:extLst>
      <p:ext uri="{19B8F6BF-5375-455C-9EA6-DF929625EA0E}">
        <p15:presenceInfo xmlns:p15="http://schemas.microsoft.com/office/powerpoint/2012/main" userId="58a1aa861d1523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372174-BAF7-44C2-BC81-74945069F4CC}">
  <a:tblStyle styleId="{FE372174-BAF7-44C2-BC81-74945069F4C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77" autoAdjust="0"/>
    <p:restoredTop sz="87613" autoAdjust="0"/>
  </p:normalViewPr>
  <p:slideViewPr>
    <p:cSldViewPr snapToGrid="0">
      <p:cViewPr varScale="1">
        <p:scale>
          <a:sx n="140" d="100"/>
          <a:sy n="140" d="100"/>
        </p:scale>
        <p:origin x="1085" y="106"/>
      </p:cViewPr>
      <p:guideLst/>
    </p:cSldViewPr>
  </p:slideViewPr>
  <p:notesTextViewPr>
    <p:cViewPr>
      <p:scale>
        <a:sx n="1" d="1"/>
        <a:sy n="1" d="1"/>
      </p:scale>
      <p:origin x="0" y="-346"/>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3-15T13:49:10.381" idx="4">
    <p:pos x="10" y="10"/>
    <p:text>Dans cette partie, nous allons effectuer des analyses univariées. Une analyse univariée est une analyse effectuée sur une variable à la fois.</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3-15T13:49:10.381" idx="4">
    <p:pos x="10" y="10"/>
    <p:text>Dans cette partie, nous allons effectuer des analyses univariées. Une analyse univariée est une analyse effectuée sur une variable à la fois.</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3-15T14:35:35.305" idx="5">
    <p:pos x="10" y="10"/>
    <p:text>La moyenne et la médiane sont des valeurs qui indiquent différentes distributions de fréquence des données analysées. En particulier, la médiane est un indice de position, tandis que la moyenne est un indice représentatif, car elle synthétise un ensemble de données à travers un nombre unique.</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3-15T13:49:10.381" idx="4">
    <p:pos x="10" y="10"/>
    <p:text>Dans cette partie, nous allons effectuer des analyses univariées. Une analyse univariée est une analyse effectuée sur une variable à la fois.</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3-15T15:05:59.494" idx="6">
    <p:pos x="2474" y="358"/>
    <p:text>La matrice de corrélation permet de visualiser les variables liées les une aux autres.</p:text>
    <p:extLst>
      <p:ext uri="{C676402C-5697-4E1C-873F-D02D1690AC5C}">
        <p15:threadingInfo xmlns:p15="http://schemas.microsoft.com/office/powerpoint/2012/main" timeZoneBias="-60"/>
      </p:ext>
    </p:extLst>
  </p:cm>
  <p:cm authorId="1" dt="2022-03-15T15:06:14.972" idx="7">
    <p:pos x="5673" y="319"/>
    <p:text>Le coefficient de corrélation linéaire permet de chiffrer le lien de corrélation entre 2 variables. Sa valeur varie en -1 et 1. Si elle est proche de 0, il n’y a pas de corrélation entre les variables. En revanche, si elle est proche de -1 ou 1, cela veut dire qu’une corrélation existe.</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3-15T15:05:59.494" idx="6">
    <p:pos x="2474" y="358"/>
    <p:text>La matrice de corrélation permet de visualiser les variables liées les une aux autres.</p:text>
    <p:extLst>
      <p:ext uri="{C676402C-5697-4E1C-873F-D02D1690AC5C}">
        <p15:threadingInfo xmlns:p15="http://schemas.microsoft.com/office/powerpoint/2012/main" timeZoneBias="-60"/>
      </p:ext>
    </p:extLst>
  </p:cm>
  <p:cm authorId="1" dt="2022-03-15T15:06:14.972" idx="7">
    <p:pos x="5673" y="319"/>
    <p:text>Le coefficient de corrélation linéaire permet de chiffrer le lien de corrélation entre 2 variables. Sa valeur varie en -1 et 1. Si elle est proche de 0, il n’y a pas de corrélation entre les variables. En revanche, si elle est proche de -1 ou 1, cela veut dire qu’une corrélation existe.</p:text>
    <p:extLst>
      <p:ext uri="{C676402C-5697-4E1C-873F-D02D1690AC5C}">
        <p15:threadingInfo xmlns:p15="http://schemas.microsoft.com/office/powerpoint/2012/main" timeZoneBias="-6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2-03-15T15:05:59.494" idx="6">
    <p:pos x="2474" y="358"/>
    <p:text>La matrice de corrélation permet de visualiser les variables liées les une aux autres.</p:text>
    <p:extLst>
      <p:ext uri="{C676402C-5697-4E1C-873F-D02D1690AC5C}">
        <p15:threadingInfo xmlns:p15="http://schemas.microsoft.com/office/powerpoint/2012/main" timeZoneBias="-60"/>
      </p:ext>
    </p:extLst>
  </p:cm>
  <p:cm authorId="1" dt="2022-03-15T15:06:14.972" idx="7">
    <p:pos x="5673" y="319"/>
    <p:text>Le coefficient de corrélation linéaire permet de chiffrer le lien de corrélation entre 2 variables. Sa valeur varie en -1 et 1. Si elle est proche de 0, il n’y a pas de corrélation entre les variables. En revanche, si elle est proche de -1 ou 1, cela veut dire qu’une corrélation existe.</p:text>
    <p:extLst>
      <p:ext uri="{C676402C-5697-4E1C-873F-D02D1690AC5C}">
        <p15:threadingInfo xmlns:p15="http://schemas.microsoft.com/office/powerpoint/2012/main" timeZoneBias="-6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2-03-15T15:05:59.494" idx="6">
    <p:pos x="2474" y="358"/>
    <p:text>La matrice de corrélation permet de visualiser les variables liées les une aux autres.</p:text>
    <p:extLst>
      <p:ext uri="{C676402C-5697-4E1C-873F-D02D1690AC5C}">
        <p15:threadingInfo xmlns:p15="http://schemas.microsoft.com/office/powerpoint/2012/main" timeZoneBias="-60"/>
      </p:ext>
    </p:extLst>
  </p:cm>
  <p:cm authorId="1" dt="2022-03-15T15:06:14.972" idx="7">
    <p:pos x="5673" y="319"/>
    <p:text>Le coefficient de corrélation linéaire permet de chiffrer le lien de corrélation entre 2 variables. Sa valeur varie en -1 et 1. Si elle est proche de 0, il n’y a pas de corrélation entre les variables. En revanche, si elle est proche de -1 ou 1, cela veut dire qu’une corrélation existe.</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fr.wikipedia.org/wiki/Statistique"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fr.wikipedia.org/wiki/Test_(statistiqu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L’analyse </a:t>
            </a:r>
            <a:r>
              <a:rPr lang="fr-FR" dirty="0" err="1" smtClean="0"/>
              <a:t>bivariée</a:t>
            </a:r>
            <a:r>
              <a:rPr lang="fr-FR" dirty="0" smtClean="0"/>
              <a:t> , comme son nom l’indique, a pour objectif d’analyser le lien qui peut exister entre deux variables.</a:t>
            </a:r>
            <a:endParaRPr dirty="0"/>
          </a:p>
        </p:txBody>
      </p:sp>
    </p:spTree>
    <p:extLst>
      <p:ext uri="{BB962C8B-B14F-4D97-AF65-F5344CB8AC3E}">
        <p14:creationId xmlns:p14="http://schemas.microsoft.com/office/powerpoint/2010/main" val="3216120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58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100" b="0" i="0" u="none" strike="noStrike" cap="none" dirty="0" smtClean="0">
                <a:solidFill>
                  <a:srgbClr val="000000"/>
                </a:solidFill>
                <a:effectLst/>
                <a:latin typeface="Arial"/>
                <a:ea typeface="Arial"/>
                <a:cs typeface="Arial"/>
                <a:sym typeface="Arial"/>
              </a:rPr>
              <a:t>1 </a:t>
            </a:r>
            <a:r>
              <a:rPr lang="fr-FR" sz="1100" b="1" i="0" u="none" strike="noStrike" cap="none" dirty="0" smtClean="0">
                <a:solidFill>
                  <a:srgbClr val="000000"/>
                </a:solidFill>
                <a:effectLst/>
                <a:latin typeface="Arial"/>
                <a:ea typeface="Arial"/>
                <a:cs typeface="Arial"/>
                <a:sym typeface="Arial"/>
              </a:rPr>
              <a:t>Analyse en Composantes Principales</a:t>
            </a:r>
          </a:p>
          <a:p>
            <a:endParaRPr lang="fr-FR" sz="1100" b="0" i="0" u="none" strike="noStrike" cap="none" dirty="0" smtClean="0">
              <a:solidFill>
                <a:srgbClr val="000000"/>
              </a:solidFill>
              <a:effectLst/>
              <a:latin typeface="Arial"/>
              <a:ea typeface="Arial"/>
              <a:cs typeface="Arial"/>
              <a:sym typeface="Arial"/>
            </a:endParaRPr>
          </a:p>
          <a:p>
            <a:r>
              <a:rPr lang="fr-FR" sz="1100" b="0" i="0" u="none" strike="noStrike" cap="none" dirty="0" smtClean="0">
                <a:solidFill>
                  <a:srgbClr val="000000"/>
                </a:solidFill>
                <a:effectLst/>
                <a:latin typeface="Arial"/>
                <a:ea typeface="Arial"/>
                <a:cs typeface="Arial"/>
                <a:sym typeface="Arial"/>
              </a:rPr>
              <a:t>3 Nous avons vu aussi que, dans </a:t>
            </a:r>
            <a:r>
              <a:rPr lang="fr-FR" sz="1100" b="0" i="0" u="none" strike="noStrike" cap="none" dirty="0" err="1" smtClean="0">
                <a:solidFill>
                  <a:srgbClr val="000000"/>
                </a:solidFill>
                <a:effectLst/>
                <a:latin typeface="Arial"/>
                <a:ea typeface="Arial"/>
                <a:cs typeface="Arial"/>
                <a:sym typeface="Arial"/>
              </a:rPr>
              <a:t>RnRn</a:t>
            </a:r>
            <a:r>
              <a:rPr lang="fr-FR" sz="1100" b="0" i="0" u="none" strike="noStrike" cap="none" dirty="0" smtClean="0">
                <a:solidFill>
                  <a:srgbClr val="000000"/>
                </a:solidFill>
                <a:effectLst/>
                <a:latin typeface="Arial"/>
                <a:ea typeface="Arial"/>
                <a:cs typeface="Arial"/>
                <a:sym typeface="Arial"/>
              </a:rPr>
              <a:t> , le cosinus de l’angle entre 2 flèches correspond au coefficient de corrélation entre les 2 variables correspondantes. Si 2 flèches sont très proches, l’angle qui les sépare est proche de 0°, et cos(0)=1 , donc leur coefficient de corrélation est proche de 1 : ces 2 variables sont très corrélées. De même, si 2 flèches sont orthogonales (perpendiculaires), alors l’angle qui les sépare est de 90°. Le cosinus de cet angle valant 0, deux flèches orthogonales correspondent à des variables non corrélées (indépendantes).</a:t>
            </a:r>
            <a:endParaRPr lang="fr-FR" dirty="0"/>
          </a:p>
        </p:txBody>
      </p:sp>
    </p:spTree>
    <p:extLst>
      <p:ext uri="{BB962C8B-B14F-4D97-AF65-F5344CB8AC3E}">
        <p14:creationId xmlns:p14="http://schemas.microsoft.com/office/powerpoint/2010/main" val="3027183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dirty="0"/>
          </a:p>
        </p:txBody>
      </p:sp>
    </p:spTree>
    <p:extLst>
      <p:ext uri="{BB962C8B-B14F-4D97-AF65-F5344CB8AC3E}">
        <p14:creationId xmlns:p14="http://schemas.microsoft.com/office/powerpoint/2010/main" val="834046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dirty="0"/>
          </a:p>
        </p:txBody>
      </p:sp>
    </p:spTree>
    <p:extLst>
      <p:ext uri="{BB962C8B-B14F-4D97-AF65-F5344CB8AC3E}">
        <p14:creationId xmlns:p14="http://schemas.microsoft.com/office/powerpoint/2010/main" val="3224668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2518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sz="1100" b="0" i="0" u="none" strike="noStrike" cap="none" dirty="0" smtClean="0">
                <a:solidFill>
                  <a:srgbClr val="000000"/>
                </a:solidFill>
                <a:effectLst/>
                <a:latin typeface="Arial"/>
                <a:ea typeface="Arial"/>
                <a:cs typeface="Arial"/>
                <a:sym typeface="Arial"/>
              </a:rPr>
              <a:t>En </a:t>
            </a:r>
            <a:r>
              <a:rPr lang="fr-FR" sz="1100" b="0" i="0" u="none" strike="noStrike" cap="none" dirty="0" smtClean="0">
                <a:solidFill>
                  <a:srgbClr val="000000"/>
                </a:solidFill>
                <a:effectLst/>
                <a:latin typeface="Arial"/>
                <a:ea typeface="Arial"/>
                <a:cs typeface="Arial"/>
                <a:sym typeface="Arial"/>
                <a:hlinkClick r:id="rId3" tooltip="Statistique"/>
              </a:rPr>
              <a:t>statistique</a:t>
            </a:r>
            <a:r>
              <a:rPr lang="fr-FR" sz="1100" b="0" i="0" u="none" strike="noStrike" cap="none" dirty="0" smtClean="0">
                <a:solidFill>
                  <a:srgbClr val="000000"/>
                </a:solidFill>
                <a:effectLst/>
                <a:latin typeface="Arial"/>
                <a:ea typeface="Arial"/>
                <a:cs typeface="Arial"/>
                <a:sym typeface="Arial"/>
              </a:rPr>
              <a:t>, le </a:t>
            </a:r>
            <a:r>
              <a:rPr lang="fr-FR" sz="1100" b="1" i="0" u="none" strike="noStrike" cap="none" dirty="0" smtClean="0">
                <a:solidFill>
                  <a:srgbClr val="000000"/>
                </a:solidFill>
                <a:effectLst/>
                <a:latin typeface="Arial"/>
                <a:ea typeface="Arial"/>
                <a:cs typeface="Arial"/>
                <a:sym typeface="Arial"/>
              </a:rPr>
              <a:t>test de </a:t>
            </a:r>
            <a:r>
              <a:rPr lang="fr-FR" sz="1100" b="1" i="0" u="none" strike="noStrike" cap="none" dirty="0" err="1" smtClean="0">
                <a:solidFill>
                  <a:srgbClr val="000000"/>
                </a:solidFill>
                <a:effectLst/>
                <a:latin typeface="Arial"/>
                <a:ea typeface="Arial"/>
                <a:cs typeface="Arial"/>
                <a:sym typeface="Arial"/>
              </a:rPr>
              <a:t>Wilcoxon</a:t>
            </a:r>
            <a:r>
              <a:rPr lang="fr-FR" sz="1100" b="1" i="0" u="none" strike="noStrike" cap="none" dirty="0" smtClean="0">
                <a:solidFill>
                  <a:srgbClr val="000000"/>
                </a:solidFill>
                <a:effectLst/>
                <a:latin typeface="Arial"/>
                <a:ea typeface="Arial"/>
                <a:cs typeface="Arial"/>
                <a:sym typeface="Arial"/>
              </a:rPr>
              <a:t>-Mann-Whitney</a:t>
            </a:r>
            <a:r>
              <a:rPr lang="fr-FR" sz="1100" b="0" i="0" u="none" strike="noStrike" cap="none" dirty="0" smtClean="0">
                <a:solidFill>
                  <a:srgbClr val="000000"/>
                </a:solidFill>
                <a:effectLst/>
                <a:latin typeface="Arial"/>
                <a:ea typeface="Arial"/>
                <a:cs typeface="Arial"/>
                <a:sym typeface="Arial"/>
              </a:rPr>
              <a:t> (ou </a:t>
            </a:r>
            <a:r>
              <a:rPr lang="fr-FR" sz="1100" b="1" i="0" u="none" strike="noStrike" cap="none" dirty="0" smtClean="0">
                <a:solidFill>
                  <a:srgbClr val="000000"/>
                </a:solidFill>
                <a:effectLst/>
                <a:latin typeface="Arial"/>
                <a:ea typeface="Arial"/>
                <a:cs typeface="Arial"/>
                <a:sym typeface="Arial"/>
              </a:rPr>
              <a:t>test U de Mann-Whitney</a:t>
            </a:r>
            <a:r>
              <a:rPr lang="fr-FR" sz="1100" b="0" i="0" u="none" strike="noStrike" cap="none" dirty="0" smtClean="0">
                <a:solidFill>
                  <a:srgbClr val="000000"/>
                </a:solidFill>
                <a:effectLst/>
                <a:latin typeface="Arial"/>
                <a:ea typeface="Arial"/>
                <a:cs typeface="Arial"/>
                <a:sym typeface="Arial"/>
              </a:rPr>
              <a:t> ou encore </a:t>
            </a:r>
            <a:r>
              <a:rPr lang="fr-FR" sz="1100" b="1" i="0" u="none" strike="noStrike" cap="none" dirty="0" smtClean="0">
                <a:solidFill>
                  <a:srgbClr val="000000"/>
                </a:solidFill>
                <a:effectLst/>
                <a:latin typeface="Arial"/>
                <a:ea typeface="Arial"/>
                <a:cs typeface="Arial"/>
                <a:sym typeface="Arial"/>
              </a:rPr>
              <a:t>test de la somme des rangs de </a:t>
            </a:r>
            <a:r>
              <a:rPr lang="fr-FR" sz="1100" b="1" i="0" u="none" strike="noStrike" cap="none" dirty="0" err="1" smtClean="0">
                <a:solidFill>
                  <a:srgbClr val="000000"/>
                </a:solidFill>
                <a:effectLst/>
                <a:latin typeface="Arial"/>
                <a:ea typeface="Arial"/>
                <a:cs typeface="Arial"/>
                <a:sym typeface="Arial"/>
              </a:rPr>
              <a:t>Wilcoxon</a:t>
            </a:r>
            <a:r>
              <a:rPr lang="fr-FR" sz="1100" b="0" i="0" u="none" strike="noStrike" cap="none" dirty="0" smtClean="0">
                <a:solidFill>
                  <a:srgbClr val="000000"/>
                </a:solidFill>
                <a:effectLst/>
                <a:latin typeface="Arial"/>
                <a:ea typeface="Arial"/>
                <a:cs typeface="Arial"/>
                <a:sym typeface="Arial"/>
              </a:rPr>
              <a:t>) est un </a:t>
            </a:r>
            <a:r>
              <a:rPr lang="fr-FR" sz="1100" b="0" i="0" u="none" strike="noStrike" cap="none" dirty="0" smtClean="0">
                <a:solidFill>
                  <a:srgbClr val="000000"/>
                </a:solidFill>
                <a:effectLst/>
                <a:latin typeface="Arial"/>
                <a:ea typeface="Arial"/>
                <a:cs typeface="Arial"/>
                <a:sym typeface="Arial"/>
                <a:hlinkClick r:id="rId4" tooltip="Test (statistique)"/>
              </a:rPr>
              <a:t>test statistique</a:t>
            </a:r>
            <a:r>
              <a:rPr lang="fr-FR" sz="1100" b="0" i="0" u="none" strike="noStrike" cap="none" dirty="0" smtClean="0">
                <a:solidFill>
                  <a:srgbClr val="000000"/>
                </a:solidFill>
                <a:effectLst/>
                <a:latin typeface="Arial"/>
                <a:ea typeface="Arial"/>
                <a:cs typeface="Arial"/>
                <a:sym typeface="Arial"/>
              </a:rPr>
              <a:t> non paramétrique qui permet de tester l'hypothèse selon laquelle les distributions de chacun de deux groupes de données sont proches.</a:t>
            </a:r>
            <a:endParaRPr lang="fr-FR" dirty="0"/>
          </a:p>
        </p:txBody>
      </p:sp>
    </p:spTree>
    <p:extLst>
      <p:ext uri="{BB962C8B-B14F-4D97-AF65-F5344CB8AC3E}">
        <p14:creationId xmlns:p14="http://schemas.microsoft.com/office/powerpoint/2010/main" val="4030414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sz="1100" b="0" i="0" u="none" strike="noStrike" cap="none" dirty="0" smtClean="0">
                <a:solidFill>
                  <a:srgbClr val="000000"/>
                </a:solidFill>
                <a:effectLst/>
                <a:latin typeface="Arial"/>
                <a:ea typeface="Arial"/>
                <a:cs typeface="Arial"/>
                <a:sym typeface="Arial"/>
              </a:rPr>
              <a:t>Principe</a:t>
            </a:r>
          </a:p>
          <a:p>
            <a:r>
              <a:rPr lang="fr-FR" sz="1100" b="0" i="0" u="none" strike="noStrike" cap="none" dirty="0" smtClean="0">
                <a:solidFill>
                  <a:srgbClr val="000000"/>
                </a:solidFill>
                <a:effectLst/>
                <a:latin typeface="Arial"/>
                <a:ea typeface="Arial"/>
                <a:cs typeface="Arial"/>
                <a:sym typeface="Arial"/>
              </a:rPr>
              <a:t>L'analyse de la variance permet d'étudier le comportement d'une variable quantitative à expliquer en fonction d'une ou de plusieurs variables qualitatives, aussi appelées nominales catégorielles. </a:t>
            </a: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384487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7117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9166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2623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092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b="0" i="0" u="none" strike="noStrike" cap="none" dirty="0" smtClean="0">
                <a:solidFill>
                  <a:srgbClr val="000000"/>
                </a:solidFill>
                <a:effectLst/>
                <a:latin typeface="Arial"/>
                <a:ea typeface="Arial"/>
                <a:cs typeface="Arial"/>
                <a:sym typeface="Arial"/>
              </a:rPr>
              <a:t>L’analyse </a:t>
            </a:r>
            <a:r>
              <a:rPr lang="fr-FR" sz="1100" b="0" i="0" u="none" strike="noStrike" cap="none" dirty="0" err="1" smtClean="0">
                <a:solidFill>
                  <a:srgbClr val="000000"/>
                </a:solidFill>
                <a:effectLst/>
                <a:latin typeface="Arial"/>
                <a:ea typeface="Arial"/>
                <a:cs typeface="Arial"/>
                <a:sym typeface="Arial"/>
              </a:rPr>
              <a:t>univariée</a:t>
            </a:r>
            <a:r>
              <a:rPr lang="fr-FR" sz="1100" b="0" i="0" u="none" strike="noStrike" cap="none" dirty="0" smtClean="0">
                <a:solidFill>
                  <a:srgbClr val="000000"/>
                </a:solidFill>
                <a:effectLst/>
                <a:latin typeface="Arial"/>
                <a:ea typeface="Arial"/>
                <a:cs typeface="Arial"/>
                <a:sym typeface="Arial"/>
              </a:rPr>
              <a:t> a pour but de </a:t>
            </a:r>
            <a:r>
              <a:rPr lang="fr-FR" sz="1100" b="1" i="0" u="none" strike="noStrike" cap="none" dirty="0" smtClean="0">
                <a:solidFill>
                  <a:srgbClr val="000000"/>
                </a:solidFill>
                <a:effectLst/>
                <a:latin typeface="Arial"/>
                <a:ea typeface="Arial"/>
                <a:cs typeface="Arial"/>
                <a:sym typeface="Arial"/>
              </a:rPr>
              <a:t>décrire</a:t>
            </a:r>
            <a:r>
              <a:rPr lang="fr-FR" sz="1100" b="0" i="0" u="none" strike="noStrike" cap="none" dirty="0" smtClean="0">
                <a:solidFill>
                  <a:srgbClr val="000000"/>
                </a:solidFill>
                <a:effectLst/>
                <a:latin typeface="Arial"/>
                <a:ea typeface="Arial"/>
                <a:cs typeface="Arial"/>
                <a:sym typeface="Arial"/>
              </a:rPr>
              <a:t> et </a:t>
            </a:r>
            <a:r>
              <a:rPr lang="fr-FR" sz="1100" b="1" i="0" u="none" strike="noStrike" cap="none" dirty="0" smtClean="0">
                <a:solidFill>
                  <a:srgbClr val="000000"/>
                </a:solidFill>
                <a:effectLst/>
                <a:latin typeface="Arial"/>
                <a:ea typeface="Arial"/>
                <a:cs typeface="Arial"/>
                <a:sym typeface="Arial"/>
              </a:rPr>
              <a:t>mesurer</a:t>
            </a:r>
            <a:r>
              <a:rPr lang="fr-FR" sz="1100" b="0" i="0" u="none" strike="noStrike" cap="none" dirty="0" smtClean="0">
                <a:solidFill>
                  <a:srgbClr val="000000"/>
                </a:solidFill>
                <a:effectLst/>
                <a:latin typeface="Arial"/>
                <a:ea typeface="Arial"/>
                <a:cs typeface="Arial"/>
                <a:sym typeface="Arial"/>
              </a:rPr>
              <a:t> la </a:t>
            </a:r>
            <a:r>
              <a:rPr lang="fr-FR" sz="1100" b="1" i="0" u="none" strike="noStrike" cap="none" dirty="0" smtClean="0">
                <a:solidFill>
                  <a:srgbClr val="000000"/>
                </a:solidFill>
                <a:effectLst/>
                <a:latin typeface="Arial"/>
                <a:ea typeface="Arial"/>
                <a:cs typeface="Arial"/>
                <a:sym typeface="Arial"/>
              </a:rPr>
              <a:t>répartition</a:t>
            </a:r>
            <a:r>
              <a:rPr lang="fr-FR" sz="1100" b="0" i="0" u="none" strike="noStrike" cap="none" dirty="0" smtClean="0">
                <a:solidFill>
                  <a:srgbClr val="000000"/>
                </a:solidFill>
                <a:effectLst/>
                <a:latin typeface="Arial"/>
                <a:ea typeface="Arial"/>
                <a:cs typeface="Arial"/>
                <a:sym typeface="Arial"/>
              </a:rPr>
              <a:t> des valeurs que peut prendre une variable.</a:t>
            </a:r>
            <a:endParaRPr lang="fr-FR" dirty="0" smtClean="0"/>
          </a:p>
          <a:p>
            <a:r>
              <a:rPr lang="fr-FR" dirty="0" smtClean="0"/>
              <a:t>Les indicateurs de tendance centrale de la distribution d’une variable sont la moyenne et ses variantes, la médiane et le mode.</a:t>
            </a:r>
          </a:p>
          <a:p>
            <a:r>
              <a:rPr lang="fr-FR" sz="1100" b="0" i="0" u="none" strike="noStrike" cap="none" dirty="0" smtClean="0">
                <a:solidFill>
                  <a:srgbClr val="000000"/>
                </a:solidFill>
                <a:effectLst/>
                <a:latin typeface="Arial"/>
                <a:ea typeface="Arial"/>
                <a:cs typeface="Arial"/>
                <a:sym typeface="Arial"/>
              </a:rPr>
              <a:t>La </a:t>
            </a:r>
            <a:r>
              <a:rPr lang="fr-FR" sz="1100" b="1" i="0" u="none" strike="noStrike" cap="none" dirty="0" smtClean="0">
                <a:solidFill>
                  <a:srgbClr val="000000"/>
                </a:solidFill>
                <a:effectLst/>
                <a:latin typeface="Arial"/>
                <a:ea typeface="Arial"/>
                <a:cs typeface="Arial"/>
                <a:sym typeface="Arial"/>
              </a:rPr>
              <a:t>médiane</a:t>
            </a:r>
            <a:r>
              <a:rPr lang="fr-FR" sz="1100" b="0" i="0" u="none" strike="noStrike" cap="none" dirty="0" smtClean="0">
                <a:solidFill>
                  <a:srgbClr val="000000"/>
                </a:solidFill>
                <a:effectLst/>
                <a:latin typeface="Arial"/>
                <a:ea typeface="Arial"/>
                <a:cs typeface="Arial"/>
                <a:sym typeface="Arial"/>
              </a:rPr>
              <a:t> est la valeur qui partage une série de valeurs en </a:t>
            </a:r>
            <a:r>
              <a:rPr lang="fr-FR" sz="1100" b="1" i="0" u="none" strike="noStrike" cap="none" dirty="0" smtClean="0">
                <a:solidFill>
                  <a:srgbClr val="000000"/>
                </a:solidFill>
                <a:effectLst/>
                <a:latin typeface="Arial"/>
                <a:ea typeface="Arial"/>
                <a:cs typeface="Arial"/>
                <a:sym typeface="Arial"/>
              </a:rPr>
              <a:t>deux sous-ensembles d’égal effectif</a:t>
            </a:r>
            <a:endParaRPr lang="fr-FR" sz="1100" b="0" i="0" u="none" strike="noStrike" cap="none" dirty="0" smtClean="0">
              <a:solidFill>
                <a:srgbClr val="000000"/>
              </a:solidFill>
              <a:effectLst/>
              <a:latin typeface="Arial"/>
              <a:ea typeface="Arial"/>
              <a:cs typeface="Arial"/>
              <a:sym typeface="Arial"/>
            </a:endParaRPr>
          </a:p>
          <a:p>
            <a:r>
              <a:rPr lang="fr-FR" sz="1100" b="0" i="0" u="none" strike="noStrike" cap="none" dirty="0" smtClean="0">
                <a:solidFill>
                  <a:srgbClr val="000000"/>
                </a:solidFill>
                <a:effectLst/>
                <a:latin typeface="Arial"/>
                <a:ea typeface="Arial"/>
                <a:cs typeface="Arial"/>
                <a:sym typeface="Arial"/>
              </a:rPr>
              <a:t>Comme en géométrie, la médiane est la valeur de la variable qui est la plus proche de toutes les </a:t>
            </a:r>
            <a:r>
              <a:rPr lang="fr-FR" sz="1100" b="0" i="0" u="none" strike="noStrike" cap="none" smtClean="0">
                <a:solidFill>
                  <a:srgbClr val="000000"/>
                </a:solidFill>
                <a:effectLst/>
                <a:latin typeface="Arial"/>
                <a:ea typeface="Arial"/>
                <a:cs typeface="Arial"/>
                <a:sym typeface="Arial"/>
              </a:rPr>
              <a:t>autres.</a:t>
            </a:r>
          </a:p>
          <a:p>
            <a:endParaRPr lang="fr-FR" sz="1100" b="0" i="0" u="none" strike="noStrike" cap="none" dirty="0" smtClean="0">
              <a:solidFill>
                <a:srgbClr val="000000"/>
              </a:solidFill>
              <a:effectLst/>
              <a:latin typeface="Arial"/>
              <a:ea typeface="Arial"/>
              <a:cs typeface="Arial"/>
              <a:sym typeface="Arial"/>
            </a:endParaRPr>
          </a:p>
          <a:p>
            <a:r>
              <a:rPr lang="fr-FR" sz="1100" b="0" i="0" u="none" strike="noStrike" cap="none" dirty="0" smtClean="0">
                <a:solidFill>
                  <a:srgbClr val="000000"/>
                </a:solidFill>
                <a:effectLst/>
                <a:latin typeface="Arial"/>
                <a:ea typeface="Arial"/>
                <a:cs typeface="Arial"/>
                <a:sym typeface="Arial"/>
              </a:rPr>
              <a:t>L’écart entre la moyenne et la médiane est un bonne indicateur de l’asymétrie d’une distribution , d’autant plus importante que l’écart entre moyenne et médiane est important.</a:t>
            </a:r>
          </a:p>
          <a:p>
            <a:endParaRPr lang="fr-FR" sz="1100" b="0" i="0" u="none" strike="noStrike" cap="none" dirty="0" smtClean="0">
              <a:solidFill>
                <a:srgbClr val="000000"/>
              </a:solidFill>
              <a:effectLst/>
              <a:latin typeface="Arial"/>
              <a:ea typeface="Arial"/>
              <a:cs typeface="Arial"/>
              <a:sym typeface="Arial"/>
            </a:endParaRPr>
          </a:p>
          <a:p>
            <a:r>
              <a:rPr lang="fr-FR" sz="1100" b="1" i="0" u="none" strike="noStrike" cap="none" dirty="0" smtClean="0">
                <a:solidFill>
                  <a:srgbClr val="000000"/>
                </a:solidFill>
                <a:effectLst/>
                <a:latin typeface="Arial"/>
                <a:ea typeface="Arial"/>
                <a:cs typeface="Arial"/>
                <a:sym typeface="Arial"/>
              </a:rPr>
              <a:t>Avantages et inconvénients de la médiane</a:t>
            </a:r>
          </a:p>
          <a:p>
            <a:r>
              <a:rPr lang="fr-FR" sz="1100" b="1" i="0" u="none" strike="noStrike" cap="none" dirty="0" smtClean="0">
                <a:solidFill>
                  <a:srgbClr val="000000"/>
                </a:solidFill>
                <a:effectLst/>
                <a:latin typeface="Arial"/>
                <a:ea typeface="Arial"/>
                <a:cs typeface="Arial"/>
                <a:sym typeface="Arial"/>
              </a:rPr>
              <a:t>Avantages</a:t>
            </a:r>
            <a:r>
              <a:rPr lang="fr-FR" sz="1100" b="0" i="0" u="none" strike="noStrike" cap="none" dirty="0" smtClean="0">
                <a:solidFill>
                  <a:srgbClr val="000000"/>
                </a:solidFill>
                <a:effectLst/>
                <a:latin typeface="Arial"/>
                <a:ea typeface="Arial"/>
                <a:cs typeface="Arial"/>
                <a:sym typeface="Arial"/>
              </a:rPr>
              <a:t> :</a:t>
            </a:r>
          </a:p>
          <a:p>
            <a:r>
              <a:rPr lang="fr-FR" sz="1100" b="0" i="0" u="none" strike="noStrike" cap="none" dirty="0" smtClean="0">
                <a:solidFill>
                  <a:srgbClr val="000000"/>
                </a:solidFill>
                <a:effectLst/>
                <a:latin typeface="Arial"/>
                <a:ea typeface="Arial"/>
                <a:cs typeface="Arial"/>
                <a:sym typeface="Arial"/>
              </a:rPr>
              <a:t>Souvent plus pertinente que la moyenne</a:t>
            </a:r>
          </a:p>
          <a:p>
            <a:r>
              <a:rPr lang="fr-FR" sz="1100" b="0" i="0" u="none" strike="noStrike" cap="none" dirty="0" smtClean="0">
                <a:solidFill>
                  <a:srgbClr val="000000"/>
                </a:solidFill>
                <a:effectLst/>
                <a:latin typeface="Arial"/>
                <a:ea typeface="Arial"/>
                <a:cs typeface="Arial"/>
                <a:sym typeface="Arial"/>
              </a:rPr>
              <a:t>Peu sensible aux valeurs extrêmes: quelques valeurs très fortes ou très faibles ne modifie pas sa valeur</a:t>
            </a:r>
          </a:p>
          <a:p>
            <a:r>
              <a:rPr lang="fr-FR" sz="1100" b="0" i="0" u="none" strike="noStrike" cap="none" dirty="0" smtClean="0">
                <a:solidFill>
                  <a:srgbClr val="000000"/>
                </a:solidFill>
                <a:effectLst/>
                <a:latin typeface="Arial"/>
                <a:ea typeface="Arial"/>
                <a:cs typeface="Arial"/>
                <a:sym typeface="Arial"/>
              </a:rPr>
              <a:t>elle s’interprète facilement : comme elle divise en deux la distribution, un individu sur deux a une valeur inférieure (respectivement supérieure) à la médiane.</a:t>
            </a:r>
          </a:p>
          <a:p>
            <a:r>
              <a:rPr lang="fr-FR" sz="1100" b="1" i="0" u="none" strike="noStrike" cap="none" dirty="0" smtClean="0">
                <a:solidFill>
                  <a:srgbClr val="000000"/>
                </a:solidFill>
                <a:effectLst/>
                <a:latin typeface="Arial"/>
                <a:ea typeface="Arial"/>
                <a:cs typeface="Arial"/>
                <a:sym typeface="Arial"/>
              </a:rPr>
              <a:t>Inconvénient</a:t>
            </a:r>
            <a:r>
              <a:rPr lang="fr-FR" sz="1100" b="0" i="0" u="none" strike="noStrike" cap="none" dirty="0" smtClean="0">
                <a:solidFill>
                  <a:srgbClr val="000000"/>
                </a:solidFill>
                <a:effectLst/>
                <a:latin typeface="Arial"/>
                <a:ea typeface="Arial"/>
                <a:cs typeface="Arial"/>
                <a:sym typeface="Arial"/>
              </a:rPr>
              <a:t> :</a:t>
            </a:r>
          </a:p>
          <a:p>
            <a:r>
              <a:rPr lang="fr-FR" sz="1100" b="0" i="0" u="none" strike="noStrike" cap="none" dirty="0" smtClean="0">
                <a:solidFill>
                  <a:srgbClr val="000000"/>
                </a:solidFill>
                <a:effectLst/>
                <a:latin typeface="Arial"/>
                <a:ea typeface="Arial"/>
                <a:cs typeface="Arial"/>
                <a:sym typeface="Arial"/>
              </a:rPr>
              <a:t>Comme le mode, la médiane ne dépend pas de toutes les observations : la modification d’une seule valeur n’entraine pas une modification de la médiane.</a:t>
            </a:r>
          </a:p>
          <a:p>
            <a:r>
              <a:rPr lang="fr-FR" sz="1100" b="0" i="0" u="none" strike="noStrike" cap="none" dirty="0" smtClean="0">
                <a:solidFill>
                  <a:srgbClr val="000000"/>
                </a:solidFill>
                <a:effectLst/>
                <a:latin typeface="Arial"/>
                <a:ea typeface="Arial"/>
                <a:cs typeface="Arial"/>
                <a:sym typeface="Arial"/>
              </a:rPr>
              <a:t>Notons que la robustesse de la médiane est bien utile dans le cas de distribution particulièrement asymétriques, où la moyenne est dégradée par les valeurs extrêmes, à droite (valeurs très élevées) ou à gauche (valeurs très faibles).</a:t>
            </a:r>
          </a:p>
          <a:p>
            <a:endParaRPr lang="fr-FR" sz="1100" b="0" i="0" u="none" strike="noStrike" cap="none" dirty="0" smtClean="0">
              <a:solidFill>
                <a:srgbClr val="000000"/>
              </a:solidFill>
              <a:effectLst/>
              <a:latin typeface="Arial"/>
              <a:ea typeface="Arial"/>
              <a:cs typeface="Arial"/>
              <a:sym typeface="Arial"/>
            </a:endParaRPr>
          </a:p>
          <a:p>
            <a:endParaRPr lang="fr-FR" dirty="0"/>
          </a:p>
        </p:txBody>
      </p:sp>
    </p:spTree>
    <p:extLst>
      <p:ext uri="{BB962C8B-B14F-4D97-AF65-F5344CB8AC3E}">
        <p14:creationId xmlns:p14="http://schemas.microsoft.com/office/powerpoint/2010/main" val="1606124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Les </a:t>
            </a:r>
            <a:r>
              <a:rPr lang="fr-FR" dirty="0" err="1" smtClean="0"/>
              <a:t>boxplots</a:t>
            </a:r>
            <a:r>
              <a:rPr lang="fr-FR" dirty="0" smtClean="0"/>
              <a:t> , ou boîtes à moustaches sont la représentation courante de la dispersion d’une variable à l’aide de quartiles.</a:t>
            </a:r>
          </a:p>
          <a:p>
            <a:r>
              <a:rPr lang="fr-FR" sz="1100" b="0" i="0" u="none" strike="noStrike" cap="none" dirty="0" smtClean="0">
                <a:solidFill>
                  <a:srgbClr val="000000"/>
                </a:solidFill>
                <a:effectLst/>
                <a:latin typeface="Arial"/>
                <a:ea typeface="Arial"/>
                <a:cs typeface="Arial"/>
                <a:sym typeface="Arial"/>
              </a:rPr>
              <a:t>L’interprétation des formes des boîtes est la suivante:</a:t>
            </a:r>
          </a:p>
          <a:p>
            <a:r>
              <a:rPr lang="fr-FR" sz="1100" b="0" i="0" u="none" strike="noStrike" cap="none" dirty="0" smtClean="0">
                <a:solidFill>
                  <a:srgbClr val="000000"/>
                </a:solidFill>
                <a:effectLst/>
                <a:latin typeface="Arial"/>
                <a:ea typeface="Arial"/>
                <a:cs typeface="Arial"/>
                <a:sym typeface="Arial"/>
              </a:rPr>
              <a:t>La marque centrale de la boîte est la médiane</a:t>
            </a:r>
          </a:p>
          <a:p>
            <a:r>
              <a:rPr lang="fr-FR" sz="1100" b="0" i="0" u="none" strike="noStrike" cap="none" dirty="0" smtClean="0">
                <a:solidFill>
                  <a:srgbClr val="000000"/>
                </a:solidFill>
                <a:effectLst/>
                <a:latin typeface="Arial"/>
                <a:ea typeface="Arial"/>
                <a:cs typeface="Arial"/>
                <a:sym typeface="Arial"/>
              </a:rPr>
              <a:t>Les bords de la boîte sont les quartiles Q1Q1 et Q3Q3</a:t>
            </a:r>
          </a:p>
          <a:p>
            <a:r>
              <a:rPr lang="fr-FR" sz="1100" b="0" i="0" u="none" strike="noStrike" cap="none" dirty="0" smtClean="0">
                <a:solidFill>
                  <a:srgbClr val="000000"/>
                </a:solidFill>
                <a:effectLst/>
                <a:latin typeface="Arial"/>
                <a:ea typeface="Arial"/>
                <a:cs typeface="Arial"/>
                <a:sym typeface="Arial"/>
              </a:rPr>
              <a:t>Les extrémités des moustaches vont jusqu’à la plus grande (</a:t>
            </a:r>
            <a:r>
              <a:rPr lang="fr-FR" sz="1100" b="0" i="0" u="none" strike="noStrike" cap="none" dirty="0" err="1" smtClean="0">
                <a:solidFill>
                  <a:srgbClr val="000000"/>
                </a:solidFill>
                <a:effectLst/>
                <a:latin typeface="Arial"/>
                <a:ea typeface="Arial"/>
                <a:cs typeface="Arial"/>
                <a:sym typeface="Arial"/>
              </a:rPr>
              <a:t>resp</a:t>
            </a:r>
            <a:r>
              <a:rPr lang="fr-FR" sz="1100" b="0" i="0" u="none" strike="noStrike" cap="none" dirty="0" smtClean="0">
                <a:solidFill>
                  <a:srgbClr val="000000"/>
                </a:solidFill>
                <a:effectLst/>
                <a:latin typeface="Arial"/>
                <a:ea typeface="Arial"/>
                <a:cs typeface="Arial"/>
                <a:sym typeface="Arial"/>
              </a:rPr>
              <a:t>. la plus petite ) valeur inférieure (</a:t>
            </a:r>
            <a:r>
              <a:rPr lang="fr-FR" sz="1100" b="0" i="0" u="none" strike="noStrike" cap="none" dirty="0" err="1" smtClean="0">
                <a:solidFill>
                  <a:srgbClr val="000000"/>
                </a:solidFill>
                <a:effectLst/>
                <a:latin typeface="Arial"/>
                <a:ea typeface="Arial"/>
                <a:cs typeface="Arial"/>
                <a:sym typeface="Arial"/>
              </a:rPr>
              <a:t>resp</a:t>
            </a:r>
            <a:r>
              <a:rPr lang="fr-FR" sz="1100" b="0" i="0" u="none" strike="noStrike" cap="none" dirty="0" smtClean="0">
                <a:solidFill>
                  <a:srgbClr val="000000"/>
                </a:solidFill>
                <a:effectLst/>
                <a:latin typeface="Arial"/>
                <a:ea typeface="Arial"/>
                <a:cs typeface="Arial"/>
                <a:sym typeface="Arial"/>
              </a:rPr>
              <a:t>. supérieure) à </a:t>
            </a:r>
            <a:r>
              <a:rPr lang="fr-FR" sz="1100" b="1" i="0" u="none" strike="noStrike" cap="none" dirty="0" smtClean="0">
                <a:solidFill>
                  <a:srgbClr val="000000"/>
                </a:solidFill>
                <a:effectLst/>
                <a:latin typeface="Arial"/>
                <a:ea typeface="Arial"/>
                <a:cs typeface="Arial"/>
                <a:sym typeface="Arial"/>
              </a:rPr>
              <a:t>1.5 fois</a:t>
            </a:r>
            <a:r>
              <a:rPr lang="fr-FR" sz="1100" b="0" i="0" u="none" strike="noStrike" cap="none" dirty="0" smtClean="0">
                <a:solidFill>
                  <a:srgbClr val="000000"/>
                </a:solidFill>
                <a:effectLst/>
                <a:latin typeface="Arial"/>
                <a:ea typeface="Arial"/>
                <a:cs typeface="Arial"/>
                <a:sym typeface="Arial"/>
              </a:rPr>
              <a:t> l’écart interquartile</a:t>
            </a:r>
          </a:p>
          <a:p>
            <a:r>
              <a:rPr lang="fr-FR" sz="1100" b="0" i="0" u="none" strike="noStrike" cap="none" dirty="0" smtClean="0">
                <a:solidFill>
                  <a:srgbClr val="000000"/>
                </a:solidFill>
                <a:effectLst/>
                <a:latin typeface="Arial"/>
                <a:ea typeface="Arial"/>
                <a:cs typeface="Arial"/>
                <a:sym typeface="Arial"/>
              </a:rPr>
              <a:t>Les valeurs qui dépassent les moustaches sont affichées sous formes de points</a:t>
            </a:r>
          </a:p>
          <a:p>
            <a:endParaRPr lang="fr-FR" dirty="0"/>
          </a:p>
        </p:txBody>
      </p:sp>
    </p:spTree>
    <p:extLst>
      <p:ext uri="{BB962C8B-B14F-4D97-AF65-F5344CB8AC3E}">
        <p14:creationId xmlns:p14="http://schemas.microsoft.com/office/powerpoint/2010/main" val="18953226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61929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756653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8" r:id="rId5"/>
    <p:sldLayoutId id="2147483659" r:id="rId6"/>
    <p:sldLayoutId id="2147483661" r:id="rId7"/>
    <p:sldLayoutId id="2147483685" r:id="rId8"/>
    <p:sldLayoutId id="214748368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world.openfoodfacts.org/" TargetMode="Externa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comments" Target="../comments/comment3.xml"/></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 Id="rId4" Type="http://schemas.openxmlformats.org/officeDocument/2006/relationships/comments" Target="../comments/comment5.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comments" Target="../comments/comment7.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comments" Target="../comments/comment8.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fr.openfoodfacts.org/nutriscore"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lvl="0"/>
            <a:r>
              <a:rPr lang="fr-FR" cap="all" dirty="0" smtClean="0">
                <a:solidFill>
                  <a:schemeClr val="bg1"/>
                </a:solidFill>
              </a:rPr>
              <a:t>PROJET </a:t>
            </a:r>
            <a:r>
              <a:rPr lang="fr-FR" cap="all" dirty="0">
                <a:solidFill>
                  <a:schemeClr val="bg1"/>
                </a:solidFill>
              </a:rPr>
              <a:t>: </a:t>
            </a:r>
            <a:endParaRPr dirty="0"/>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r>
              <a:rPr lang="fr-FR" dirty="0" smtClean="0"/>
              <a:t>Étudiant </a:t>
            </a:r>
            <a:r>
              <a:rPr lang="fr-FR" dirty="0"/>
              <a:t>: </a:t>
            </a:r>
            <a:r>
              <a:rPr lang="fr-FR" dirty="0" err="1"/>
              <a:t>Zeruk</a:t>
            </a:r>
            <a:r>
              <a:rPr lang="fr-FR" dirty="0"/>
              <a:t> </a:t>
            </a:r>
            <a:r>
              <a:rPr lang="fr-FR" dirty="0" err="1" smtClean="0"/>
              <a:t>Viktoriya</a:t>
            </a:r>
            <a:endParaRPr lang="fr-FR" dirty="0" smtClean="0"/>
          </a:p>
          <a:p>
            <a:pPr marL="0" lvl="0" indent="0"/>
            <a:endParaRPr lang="fr-FR" dirty="0" smtClean="0"/>
          </a:p>
          <a:p>
            <a:pPr marL="0" lvl="0" indent="0"/>
            <a:r>
              <a:rPr lang="fr-FR" dirty="0" smtClean="0"/>
              <a:t>Mentor </a:t>
            </a:r>
            <a:r>
              <a:rPr lang="fr-FR" dirty="0"/>
              <a:t>: Adrian Rodriguez</a:t>
            </a:r>
          </a:p>
          <a:p>
            <a:pPr marL="0" lvl="0" indent="0"/>
            <a:endParaRPr lang="fr-FR" dirty="0" smtClean="0"/>
          </a:p>
          <a:p>
            <a:pPr marL="0" lvl="0" indent="0"/>
            <a:r>
              <a:rPr lang="fr-FR" dirty="0" smtClean="0"/>
              <a:t>15/03/2022</a:t>
            </a:r>
            <a:endParaRPr lang="fr-FR" dirty="0"/>
          </a:p>
          <a:p>
            <a:pPr marL="0" lvl="0" indent="0" algn="ctr" rtl="0">
              <a:spcBef>
                <a:spcPts val="0"/>
              </a:spcBef>
              <a:spcAft>
                <a:spcPts val="0"/>
              </a:spcAft>
              <a:buNone/>
            </a:pPr>
            <a:endParaRPr dirty="0"/>
          </a:p>
        </p:txBody>
      </p:sp>
      <p:sp>
        <p:nvSpPr>
          <p:cNvPr id="164" name="Google Shape;164;p38"/>
          <p:cNvSpPr txBox="1">
            <a:spLocks noGrp="1"/>
          </p:cNvSpPr>
          <p:nvPr>
            <p:ph type="ctrTitle"/>
          </p:nvPr>
        </p:nvSpPr>
        <p:spPr>
          <a:xfrm>
            <a:off x="1755912" y="2947895"/>
            <a:ext cx="5473147"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lvl="0"/>
            <a:r>
              <a:rPr lang="fr-FR" sz="2200" dirty="0" smtClean="0">
                <a:latin typeface="Montserrat ExtraLight"/>
                <a:ea typeface="Montserrat ExtraLight"/>
                <a:cs typeface="Montserrat ExtraLight"/>
                <a:sym typeface="Montserrat ExtraLight"/>
              </a:rPr>
              <a:t>Concevez </a:t>
            </a:r>
            <a:r>
              <a:rPr lang="fr-FR" sz="2200" dirty="0">
                <a:latin typeface="Montserrat ExtraLight"/>
                <a:ea typeface="Montserrat ExtraLight"/>
                <a:cs typeface="Montserrat ExtraLight"/>
                <a:sym typeface="Montserrat ExtraLight"/>
              </a:rPr>
              <a:t>une application au service de la santé publique</a:t>
            </a:r>
            <a:endParaRPr sz="220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A88614B4-C876-4357-A549-1C5320CB9531}"/>
              </a:ext>
            </a:extLst>
          </p:cNvPr>
          <p:cNvCxnSpPr>
            <a:stCxn id="12" idx="1"/>
            <a:endCxn id="10" idx="6"/>
          </p:cNvCxnSpPr>
          <p:nvPr/>
        </p:nvCxnSpPr>
        <p:spPr>
          <a:xfrm flipH="1">
            <a:off x="1855283" y="1401905"/>
            <a:ext cx="1537460" cy="1660342"/>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883C328F-D893-443D-80A5-2282D4285311}"/>
              </a:ext>
            </a:extLst>
          </p:cNvPr>
          <p:cNvCxnSpPr>
            <a:stCxn id="13" idx="1"/>
            <a:endCxn id="10" idx="6"/>
          </p:cNvCxnSpPr>
          <p:nvPr/>
        </p:nvCxnSpPr>
        <p:spPr>
          <a:xfrm flipH="1" flipV="1">
            <a:off x="1855283" y="3062247"/>
            <a:ext cx="1537460" cy="2447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503D98E-4AC2-4BAB-8543-84E1BB2F3F9F}"/>
              </a:ext>
            </a:extLst>
          </p:cNvPr>
          <p:cNvCxnSpPr>
            <a:stCxn id="14" idx="1"/>
            <a:endCxn id="10" idx="6"/>
          </p:cNvCxnSpPr>
          <p:nvPr/>
        </p:nvCxnSpPr>
        <p:spPr>
          <a:xfrm flipH="1">
            <a:off x="1855283" y="2236454"/>
            <a:ext cx="1537460" cy="825793"/>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3FF2BEC-DEBD-45DC-8A1F-F4E3CDCC3C6F}"/>
              </a:ext>
            </a:extLst>
          </p:cNvPr>
          <p:cNvCxnSpPr>
            <a:cxnSpLocks/>
            <a:stCxn id="12" idx="3"/>
            <a:endCxn id="9" idx="2"/>
          </p:cNvCxnSpPr>
          <p:nvPr/>
        </p:nvCxnSpPr>
        <p:spPr>
          <a:xfrm>
            <a:off x="5613331" y="1401906"/>
            <a:ext cx="1537460" cy="1669096"/>
          </a:xfrm>
          <a:prstGeom prst="straightConnector1">
            <a:avLst/>
          </a:prstGeom>
          <a:ln w="25400">
            <a:solidFill>
              <a:schemeClr val="tx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C45D9D2-DF78-4237-948C-99AC9BEEF01A}"/>
              </a:ext>
            </a:extLst>
          </p:cNvPr>
          <p:cNvCxnSpPr>
            <a:cxnSpLocks/>
            <a:stCxn id="13" idx="3"/>
            <a:endCxn id="9" idx="2"/>
          </p:cNvCxnSpPr>
          <p:nvPr/>
        </p:nvCxnSpPr>
        <p:spPr>
          <a:xfrm flipV="1">
            <a:off x="5613331" y="3071002"/>
            <a:ext cx="1537460" cy="15715"/>
          </a:xfrm>
          <a:prstGeom prst="straightConnector1">
            <a:avLst/>
          </a:prstGeom>
          <a:ln w="254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2267E04-F61E-4875-B6D4-92E816464731}"/>
              </a:ext>
            </a:extLst>
          </p:cNvPr>
          <p:cNvCxnSpPr>
            <a:cxnSpLocks/>
            <a:stCxn id="14" idx="3"/>
            <a:endCxn id="9" idx="2"/>
          </p:cNvCxnSpPr>
          <p:nvPr/>
        </p:nvCxnSpPr>
        <p:spPr>
          <a:xfrm>
            <a:off x="5613331" y="2236454"/>
            <a:ext cx="1537460" cy="834548"/>
          </a:xfrm>
          <a:prstGeom prst="straightConnector1">
            <a:avLst/>
          </a:prstGeom>
          <a:ln w="254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FCF22042-D54E-4860-9A65-ADCF125B0059}"/>
              </a:ext>
            </a:extLst>
          </p:cNvPr>
          <p:cNvSpPr/>
          <p:nvPr/>
        </p:nvSpPr>
        <p:spPr>
          <a:xfrm>
            <a:off x="7150791" y="2611951"/>
            <a:ext cx="918102" cy="918102"/>
          </a:xfrm>
          <a:prstGeom prst="ellipse">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0" name="Oval 9">
            <a:extLst>
              <a:ext uri="{FF2B5EF4-FFF2-40B4-BE49-F238E27FC236}">
                <a16:creationId xmlns:a16="http://schemas.microsoft.com/office/drawing/2014/main" id="{873D076E-3F7D-4C6D-8ACE-3727702BC9AF}"/>
              </a:ext>
            </a:extLst>
          </p:cNvPr>
          <p:cNvSpPr/>
          <p:nvPr/>
        </p:nvSpPr>
        <p:spPr>
          <a:xfrm>
            <a:off x="937181" y="2603195"/>
            <a:ext cx="918102" cy="918102"/>
          </a:xfrm>
          <a:prstGeom prst="ellipse">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grpSp>
        <p:nvGrpSpPr>
          <p:cNvPr id="11" name="그룹 3">
            <a:extLst>
              <a:ext uri="{FF2B5EF4-FFF2-40B4-BE49-F238E27FC236}">
                <a16:creationId xmlns:a16="http://schemas.microsoft.com/office/drawing/2014/main" id="{97006A73-BBF6-4E1E-813F-4B9AA5F98A5A}"/>
              </a:ext>
            </a:extLst>
          </p:cNvPr>
          <p:cNvGrpSpPr/>
          <p:nvPr/>
        </p:nvGrpSpPr>
        <p:grpSpPr>
          <a:xfrm>
            <a:off x="3392743" y="1118223"/>
            <a:ext cx="2220588" cy="2273240"/>
            <a:chOff x="4618358" y="2132857"/>
            <a:chExt cx="2960784" cy="1569686"/>
          </a:xfrm>
        </p:grpSpPr>
        <p:sp>
          <p:nvSpPr>
            <p:cNvPr id="12" name="TextBox 11">
              <a:extLst>
                <a:ext uri="{FF2B5EF4-FFF2-40B4-BE49-F238E27FC236}">
                  <a16:creationId xmlns:a16="http://schemas.microsoft.com/office/drawing/2014/main" id="{D7A3EE11-71AB-475E-A46E-18B9D5E88F39}"/>
                </a:ext>
              </a:extLst>
            </p:cNvPr>
            <p:cNvSpPr txBox="1"/>
            <p:nvPr/>
          </p:nvSpPr>
          <p:spPr>
            <a:xfrm>
              <a:off x="4618358" y="2132857"/>
              <a:ext cx="2960784" cy="414417"/>
            </a:xfrm>
            <a:prstGeom prst="rect">
              <a:avLst/>
            </a:prstGeom>
            <a:solidFill>
              <a:schemeClr val="accent1"/>
            </a:solidFill>
          </p:spPr>
          <p:txBody>
            <a:bodyPr wrap="square" rtlCol="0">
              <a:spAutoFit/>
            </a:bodyPr>
            <a:lstStyle/>
            <a:p>
              <a:pPr algn="ctr"/>
              <a:r>
                <a:rPr lang="fr-FR" altLang="ko-KR" sz="1050" dirty="0">
                  <a:solidFill>
                    <a:schemeClr val="bg1"/>
                  </a:solidFill>
                  <a:cs typeface="Arial" pitchFamily="34" charset="0"/>
                </a:rPr>
                <a:t> Les catégories et sous-catégories </a:t>
              </a:r>
              <a:r>
                <a:rPr lang="fr-FR" altLang="ko-KR" sz="750" dirty="0">
                  <a:solidFill>
                    <a:schemeClr val="bg1"/>
                  </a:solidFill>
                  <a:cs typeface="Arial" pitchFamily="34" charset="0"/>
                </a:rPr>
                <a:t>7 variables : </a:t>
              </a:r>
              <a:r>
                <a:rPr lang="en-US" altLang="ko-KR" sz="750" dirty="0">
                  <a:solidFill>
                    <a:schemeClr val="bg1"/>
                  </a:solidFill>
                  <a:cs typeface="Arial" pitchFamily="34" charset="0"/>
                </a:rPr>
                <a:t>categories, </a:t>
              </a:r>
              <a:r>
                <a:rPr lang="en-US" altLang="ko-KR" sz="750" dirty="0" err="1">
                  <a:solidFill>
                    <a:schemeClr val="bg1"/>
                  </a:solidFill>
                  <a:cs typeface="Arial" pitchFamily="34" charset="0"/>
                </a:rPr>
                <a:t>categories_tags</a:t>
              </a:r>
              <a:r>
                <a:rPr lang="en-US" altLang="ko-KR" sz="750" dirty="0">
                  <a:solidFill>
                    <a:schemeClr val="bg1"/>
                  </a:solidFill>
                  <a:cs typeface="Arial" pitchFamily="34" charset="0"/>
                </a:rPr>
                <a:t>, </a:t>
              </a:r>
              <a:r>
                <a:rPr lang="en-US" altLang="ko-KR" sz="750" dirty="0" err="1">
                  <a:solidFill>
                    <a:schemeClr val="bg1"/>
                  </a:solidFill>
                  <a:cs typeface="Arial" pitchFamily="34" charset="0"/>
                </a:rPr>
                <a:t>categories_fr</a:t>
              </a:r>
              <a:r>
                <a:rPr lang="en-US" altLang="ko-KR" sz="750" dirty="0">
                  <a:solidFill>
                    <a:schemeClr val="bg1"/>
                  </a:solidFill>
                  <a:cs typeface="Arial" pitchFamily="34" charset="0"/>
                </a:rPr>
                <a:t>, pnns_groups_1, pnns_groups_2, </a:t>
              </a:r>
              <a:r>
                <a:rPr lang="en-US" altLang="ko-KR" sz="750" dirty="0" err="1">
                  <a:solidFill>
                    <a:schemeClr val="bg1"/>
                  </a:solidFill>
                  <a:cs typeface="Arial" pitchFamily="34" charset="0"/>
                </a:rPr>
                <a:t>main_category</a:t>
              </a:r>
              <a:r>
                <a:rPr lang="en-US" altLang="ko-KR" sz="750" dirty="0">
                  <a:solidFill>
                    <a:schemeClr val="bg1"/>
                  </a:solidFill>
                  <a:cs typeface="Arial" pitchFamily="34" charset="0"/>
                </a:rPr>
                <a:t>, </a:t>
              </a:r>
              <a:r>
                <a:rPr lang="en-US" altLang="ko-KR" sz="750" dirty="0" err="1">
                  <a:solidFill>
                    <a:schemeClr val="bg1"/>
                  </a:solidFill>
                  <a:cs typeface="Arial" pitchFamily="34" charset="0"/>
                </a:rPr>
                <a:t>main_category_fr</a:t>
              </a:r>
              <a:endParaRPr lang="ko-KR" altLang="en-US" sz="750" dirty="0">
                <a:solidFill>
                  <a:schemeClr val="bg1"/>
                </a:solidFill>
              </a:endParaRPr>
            </a:p>
          </p:txBody>
        </p:sp>
        <p:sp>
          <p:nvSpPr>
            <p:cNvPr id="13" name="TextBox 12">
              <a:extLst>
                <a:ext uri="{FF2B5EF4-FFF2-40B4-BE49-F238E27FC236}">
                  <a16:creationId xmlns:a16="http://schemas.microsoft.com/office/drawing/2014/main" id="{D1FD333B-480E-4747-BE10-177A544976AF}"/>
                </a:ext>
              </a:extLst>
            </p:cNvPr>
            <p:cNvSpPr txBox="1"/>
            <p:nvPr/>
          </p:nvSpPr>
          <p:spPr>
            <a:xfrm>
              <a:off x="4618358" y="3304065"/>
              <a:ext cx="2960784" cy="398478"/>
            </a:xfrm>
            <a:prstGeom prst="rect">
              <a:avLst/>
            </a:prstGeom>
            <a:solidFill>
              <a:schemeClr val="accent1"/>
            </a:solidFill>
          </p:spPr>
          <p:txBody>
            <a:bodyPr wrap="square" rtlCol="0">
              <a:spAutoFit/>
            </a:bodyPr>
            <a:lstStyle/>
            <a:p>
              <a:pPr algn="ctr"/>
              <a:r>
                <a:rPr lang="fr-FR" altLang="ko-KR" sz="1050" dirty="0">
                  <a:solidFill>
                    <a:schemeClr val="bg1"/>
                  </a:solidFill>
                  <a:cs typeface="Arial" pitchFamily="34" charset="0"/>
                </a:rPr>
                <a:t>Composition des produits :</a:t>
              </a:r>
            </a:p>
            <a:p>
              <a:pPr algn="ctr"/>
              <a:r>
                <a:rPr lang="fr-FR" altLang="ko-KR" sz="1050" dirty="0">
                  <a:solidFill>
                    <a:schemeClr val="bg1"/>
                  </a:solidFill>
                  <a:cs typeface="Arial" pitchFamily="34" charset="0"/>
                </a:rPr>
                <a:t>La présence d'additifs</a:t>
              </a:r>
            </a:p>
            <a:p>
              <a:pPr algn="ctr"/>
              <a:r>
                <a:rPr lang="fr-FR" altLang="ko-KR" sz="1050" dirty="0">
                  <a:solidFill>
                    <a:schemeClr val="bg1"/>
                  </a:solidFill>
                </a:rPr>
                <a:t>La présence d'huile de palme</a:t>
              </a:r>
              <a:endParaRPr lang="ko-KR" altLang="en-US" sz="1050" dirty="0">
                <a:solidFill>
                  <a:schemeClr val="bg1"/>
                </a:solidFill>
              </a:endParaRPr>
            </a:p>
          </p:txBody>
        </p:sp>
        <p:sp>
          <p:nvSpPr>
            <p:cNvPr id="14" name="TextBox 13">
              <a:extLst>
                <a:ext uri="{FF2B5EF4-FFF2-40B4-BE49-F238E27FC236}">
                  <a16:creationId xmlns:a16="http://schemas.microsoft.com/office/drawing/2014/main" id="{6FC8C499-AC5B-4C36-9728-565C302FA3A2}"/>
                </a:ext>
              </a:extLst>
            </p:cNvPr>
            <p:cNvSpPr txBox="1"/>
            <p:nvPr/>
          </p:nvSpPr>
          <p:spPr>
            <a:xfrm>
              <a:off x="4618358" y="2622928"/>
              <a:ext cx="2960784" cy="589747"/>
            </a:xfrm>
            <a:prstGeom prst="rect">
              <a:avLst/>
            </a:prstGeom>
            <a:solidFill>
              <a:schemeClr val="accent4"/>
            </a:solidFill>
          </p:spPr>
          <p:txBody>
            <a:bodyPr wrap="square" rtlCol="0">
              <a:spAutoFit/>
            </a:bodyPr>
            <a:lstStyle/>
            <a:p>
              <a:pPr algn="ctr"/>
              <a:r>
                <a:rPr lang="fr-FR" altLang="ko-KR" sz="1050" dirty="0">
                  <a:solidFill>
                    <a:schemeClr val="bg1"/>
                  </a:solidFill>
                  <a:cs typeface="Arial" pitchFamily="34" charset="0"/>
                </a:rPr>
                <a:t>Les produits issus de (l'agri)culture biologique</a:t>
              </a:r>
            </a:p>
            <a:p>
              <a:pPr algn="ctr"/>
              <a:r>
                <a:rPr lang="fr-FR" altLang="ko-KR" sz="750" dirty="0">
                  <a:solidFill>
                    <a:schemeClr val="bg1"/>
                  </a:solidFill>
                  <a:cs typeface="Arial" pitchFamily="34" charset="0"/>
                </a:rPr>
                <a:t>Les variables : labels, </a:t>
              </a:r>
              <a:r>
                <a:rPr lang="fr-FR" altLang="ko-KR" sz="750" dirty="0" err="1">
                  <a:solidFill>
                    <a:schemeClr val="bg1"/>
                  </a:solidFill>
                  <a:cs typeface="Arial" pitchFamily="34" charset="0"/>
                </a:rPr>
                <a:t>labels_tags</a:t>
              </a:r>
              <a:r>
                <a:rPr lang="fr-FR" altLang="ko-KR" sz="750" dirty="0">
                  <a:solidFill>
                    <a:schemeClr val="bg1"/>
                  </a:solidFill>
                  <a:cs typeface="Arial" pitchFamily="34" charset="0"/>
                </a:rPr>
                <a:t>, </a:t>
              </a:r>
              <a:r>
                <a:rPr lang="fr-FR" altLang="ko-KR" sz="750" dirty="0" err="1">
                  <a:solidFill>
                    <a:schemeClr val="bg1"/>
                  </a:solidFill>
                  <a:cs typeface="Arial" pitchFamily="34" charset="0"/>
                </a:rPr>
                <a:t>labels_fr</a:t>
              </a:r>
              <a:endParaRPr lang="fr-FR" altLang="ko-KR" sz="750" dirty="0">
                <a:solidFill>
                  <a:schemeClr val="bg1"/>
                </a:solidFill>
                <a:cs typeface="Arial" pitchFamily="34" charset="0"/>
              </a:endParaRPr>
            </a:p>
            <a:p>
              <a:pPr algn="ctr"/>
              <a:r>
                <a:rPr lang="fr-FR" altLang="ko-KR" sz="1050" dirty="0">
                  <a:solidFill>
                    <a:schemeClr val="bg1"/>
                  </a:solidFill>
                </a:rPr>
                <a:t>Nouvelle variable pour tagguer les produits bio</a:t>
              </a:r>
              <a:endParaRPr lang="ko-KR" altLang="en-US" sz="1050" dirty="0">
                <a:solidFill>
                  <a:schemeClr val="bg1"/>
                </a:solidFill>
              </a:endParaRPr>
            </a:p>
          </p:txBody>
        </p:sp>
      </p:grpSp>
      <p:pic>
        <p:nvPicPr>
          <p:cNvPr id="16" name="Picture 1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58047" y="2820769"/>
            <a:ext cx="476369" cy="476369"/>
          </a:xfrm>
          <a:prstGeom prst="rect">
            <a:avLst/>
          </a:prstGeom>
        </p:spPr>
      </p:pic>
      <p:pic>
        <p:nvPicPr>
          <p:cNvPr id="17" name="Picture 1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75039" y="2858571"/>
            <a:ext cx="469606" cy="469606"/>
          </a:xfrm>
          <a:prstGeom prst="rect">
            <a:avLst/>
          </a:prstGeom>
        </p:spPr>
      </p:pic>
      <p:sp>
        <p:nvSpPr>
          <p:cNvPr id="33" name="TextBox 32">
            <a:extLst>
              <a:ext uri="{FF2B5EF4-FFF2-40B4-BE49-F238E27FC236}">
                <a16:creationId xmlns:a16="http://schemas.microsoft.com/office/drawing/2014/main" id="{D7A3EE11-71AB-475E-A46E-18B9D5E88F39}"/>
              </a:ext>
            </a:extLst>
          </p:cNvPr>
          <p:cNvSpPr txBox="1"/>
          <p:nvPr/>
        </p:nvSpPr>
        <p:spPr>
          <a:xfrm>
            <a:off x="3392743" y="4251026"/>
            <a:ext cx="2220588" cy="577081"/>
          </a:xfrm>
          <a:prstGeom prst="rect">
            <a:avLst/>
          </a:prstGeom>
          <a:solidFill>
            <a:schemeClr val="accent1"/>
          </a:solidFill>
        </p:spPr>
        <p:txBody>
          <a:bodyPr wrap="square" rtlCol="0">
            <a:spAutoFit/>
          </a:bodyPr>
          <a:lstStyle/>
          <a:p>
            <a:pPr algn="ctr"/>
            <a:r>
              <a:rPr lang="fr-FR" altLang="ko-KR" sz="1050" dirty="0">
                <a:solidFill>
                  <a:schemeClr val="bg1"/>
                </a:solidFill>
                <a:cs typeface="Arial" pitchFamily="34" charset="0"/>
              </a:rPr>
              <a:t>Correction des libellés (en français) et </a:t>
            </a:r>
            <a:r>
              <a:rPr lang="fr-FR" altLang="ko-KR" sz="1050" dirty="0" err="1">
                <a:solidFill>
                  <a:schemeClr val="bg1"/>
                </a:solidFill>
                <a:cs typeface="Arial" pitchFamily="34" charset="0"/>
              </a:rPr>
              <a:t>réordonnement</a:t>
            </a:r>
            <a:r>
              <a:rPr lang="fr-FR" altLang="ko-KR" sz="1050" dirty="0">
                <a:solidFill>
                  <a:schemeClr val="bg1"/>
                </a:solidFill>
                <a:cs typeface="Arial" pitchFamily="34" charset="0"/>
              </a:rPr>
              <a:t> des variables</a:t>
            </a:r>
            <a:endParaRPr lang="ko-KR" altLang="en-US" sz="750" dirty="0">
              <a:solidFill>
                <a:schemeClr val="bg1"/>
              </a:solidFill>
            </a:endParaRPr>
          </a:p>
        </p:txBody>
      </p:sp>
      <p:sp>
        <p:nvSpPr>
          <p:cNvPr id="34" name="TextBox 33">
            <a:extLst>
              <a:ext uri="{FF2B5EF4-FFF2-40B4-BE49-F238E27FC236}">
                <a16:creationId xmlns:a16="http://schemas.microsoft.com/office/drawing/2014/main" id="{6FC8C499-AC5B-4C36-9728-565C302FA3A2}"/>
              </a:ext>
            </a:extLst>
          </p:cNvPr>
          <p:cNvSpPr txBox="1"/>
          <p:nvPr/>
        </p:nvSpPr>
        <p:spPr>
          <a:xfrm>
            <a:off x="3392743" y="3528473"/>
            <a:ext cx="2220588" cy="577081"/>
          </a:xfrm>
          <a:prstGeom prst="rect">
            <a:avLst/>
          </a:prstGeom>
          <a:solidFill>
            <a:schemeClr val="accent4"/>
          </a:solidFill>
        </p:spPr>
        <p:txBody>
          <a:bodyPr wrap="square" rtlCol="0">
            <a:spAutoFit/>
          </a:bodyPr>
          <a:lstStyle/>
          <a:p>
            <a:pPr algn="ctr"/>
            <a:r>
              <a:rPr lang="fr-FR" altLang="ko-KR" sz="1050" dirty="0">
                <a:solidFill>
                  <a:schemeClr val="bg1"/>
                </a:solidFill>
                <a:cs typeface="Arial" pitchFamily="34" charset="0"/>
              </a:rPr>
              <a:t>Suppression des données non essentielles et formatage des variables</a:t>
            </a:r>
            <a:endParaRPr lang="ko-KR" altLang="en-US" sz="1050" dirty="0">
              <a:solidFill>
                <a:schemeClr val="bg1"/>
              </a:solidFill>
            </a:endParaRPr>
          </a:p>
        </p:txBody>
      </p:sp>
      <p:cxnSp>
        <p:nvCxnSpPr>
          <p:cNvPr id="49" name="Straight Arrow Connector 48">
            <a:extLst>
              <a:ext uri="{FF2B5EF4-FFF2-40B4-BE49-F238E27FC236}">
                <a16:creationId xmlns:a16="http://schemas.microsoft.com/office/drawing/2014/main" id="{883C328F-D893-443D-80A5-2282D4285311}"/>
              </a:ext>
            </a:extLst>
          </p:cNvPr>
          <p:cNvCxnSpPr>
            <a:stCxn id="34" idx="1"/>
            <a:endCxn id="10" idx="6"/>
          </p:cNvCxnSpPr>
          <p:nvPr/>
        </p:nvCxnSpPr>
        <p:spPr>
          <a:xfrm flipH="1" flipV="1">
            <a:off x="1855283" y="3062246"/>
            <a:ext cx="1537460" cy="743226"/>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C45D9D2-DF78-4237-948C-99AC9BEEF01A}"/>
              </a:ext>
            </a:extLst>
          </p:cNvPr>
          <p:cNvCxnSpPr>
            <a:cxnSpLocks/>
            <a:stCxn id="34" idx="3"/>
            <a:endCxn id="9" idx="2"/>
          </p:cNvCxnSpPr>
          <p:nvPr/>
        </p:nvCxnSpPr>
        <p:spPr>
          <a:xfrm flipV="1">
            <a:off x="5613331" y="3071002"/>
            <a:ext cx="1537460" cy="734471"/>
          </a:xfrm>
          <a:prstGeom prst="straightConnector1">
            <a:avLst/>
          </a:prstGeom>
          <a:ln w="254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83C328F-D893-443D-80A5-2282D4285311}"/>
              </a:ext>
            </a:extLst>
          </p:cNvPr>
          <p:cNvCxnSpPr>
            <a:stCxn id="33" idx="1"/>
            <a:endCxn id="10" idx="6"/>
          </p:cNvCxnSpPr>
          <p:nvPr/>
        </p:nvCxnSpPr>
        <p:spPr>
          <a:xfrm flipH="1" flipV="1">
            <a:off x="1855283" y="3062246"/>
            <a:ext cx="1537460" cy="1384988"/>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C45D9D2-DF78-4237-948C-99AC9BEEF01A}"/>
              </a:ext>
            </a:extLst>
          </p:cNvPr>
          <p:cNvCxnSpPr>
            <a:cxnSpLocks/>
            <a:stCxn id="33" idx="3"/>
            <a:endCxn id="9" idx="2"/>
          </p:cNvCxnSpPr>
          <p:nvPr/>
        </p:nvCxnSpPr>
        <p:spPr>
          <a:xfrm flipV="1">
            <a:off x="5613331" y="3071002"/>
            <a:ext cx="1537460" cy="1376232"/>
          </a:xfrm>
          <a:prstGeom prst="straightConnector1">
            <a:avLst/>
          </a:prstGeom>
          <a:ln w="254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66"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70244" y="232264"/>
            <a:ext cx="8679898" cy="543185"/>
          </a:xfrm>
        </p:spPr>
        <p:txBody>
          <a:bodyPr/>
          <a:lstStyle/>
          <a:p>
            <a:r>
              <a:rPr lang="fr-FR" sz="2400" dirty="0">
                <a:solidFill>
                  <a:schemeClr val="bg1">
                    <a:lumMod val="85000"/>
                  </a:schemeClr>
                </a:solidFill>
              </a:rPr>
              <a:t>Sélection de variables ou d'indicateurs importants</a:t>
            </a:r>
          </a:p>
        </p:txBody>
      </p:sp>
    </p:spTree>
    <p:extLst>
      <p:ext uri="{BB962C8B-B14F-4D97-AF65-F5344CB8AC3E}">
        <p14:creationId xmlns:p14="http://schemas.microsoft.com/office/powerpoint/2010/main" val="39466619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99785" y="217366"/>
            <a:ext cx="8679898" cy="543185"/>
          </a:xfrm>
        </p:spPr>
        <p:txBody>
          <a:bodyPr/>
          <a:lstStyle/>
          <a:p>
            <a:r>
              <a:rPr lang="fr-FR" sz="2400" dirty="0">
                <a:solidFill>
                  <a:schemeClr val="accent6">
                    <a:lumMod val="40000"/>
                    <a:lumOff val="60000"/>
                  </a:schemeClr>
                </a:solidFill>
              </a:rPr>
              <a:t>Sélection de variables ou d'indicateurs importants</a:t>
            </a:r>
            <a:r>
              <a:rPr lang="en-US" sz="2400" dirty="0">
                <a:solidFill>
                  <a:schemeClr val="accent6">
                    <a:lumMod val="40000"/>
                    <a:lumOff val="60000"/>
                  </a:schemeClr>
                </a:solidFill>
              </a:rPr>
              <a:t> </a:t>
            </a:r>
          </a:p>
        </p:txBody>
      </p:sp>
      <p:pic>
        <p:nvPicPr>
          <p:cNvPr id="2" name="Picture 1"/>
          <p:cNvPicPr>
            <a:picLocks noChangeAspect="1"/>
          </p:cNvPicPr>
          <p:nvPr/>
        </p:nvPicPr>
        <p:blipFill>
          <a:blip r:embed="rId2"/>
          <a:stretch>
            <a:fillRect/>
          </a:stretch>
        </p:blipFill>
        <p:spPr>
          <a:xfrm>
            <a:off x="133351" y="1652745"/>
            <a:ext cx="6923335" cy="3272563"/>
          </a:xfrm>
          <a:prstGeom prst="rect">
            <a:avLst/>
          </a:prstGeom>
        </p:spPr>
      </p:pic>
      <p:pic>
        <p:nvPicPr>
          <p:cNvPr id="4" name="Picture 3"/>
          <p:cNvPicPr>
            <a:picLocks noChangeAspect="1"/>
          </p:cNvPicPr>
          <p:nvPr/>
        </p:nvPicPr>
        <p:blipFill>
          <a:blip r:embed="rId3"/>
          <a:stretch>
            <a:fillRect/>
          </a:stretch>
        </p:blipFill>
        <p:spPr>
          <a:xfrm>
            <a:off x="6607258" y="897095"/>
            <a:ext cx="2348625" cy="1839756"/>
          </a:xfrm>
          <a:prstGeom prst="rect">
            <a:avLst/>
          </a:prstGeom>
        </p:spPr>
      </p:pic>
    </p:spTree>
    <p:extLst>
      <p:ext uri="{BB962C8B-B14F-4D97-AF65-F5344CB8AC3E}">
        <p14:creationId xmlns:p14="http://schemas.microsoft.com/office/powerpoint/2010/main" val="6598986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1">
            <a:extLst>
              <a:ext uri="{FF2B5EF4-FFF2-40B4-BE49-F238E27FC236}">
                <a16:creationId xmlns:a16="http://schemas.microsoft.com/office/drawing/2014/main" id="{D735F7F3-C1B5-4B60-A00A-4EB618DDFB5A}"/>
              </a:ext>
            </a:extLst>
          </p:cNvPr>
          <p:cNvSpPr txBox="1">
            <a:spLocks/>
          </p:cNvSpPr>
          <p:nvPr/>
        </p:nvSpPr>
        <p:spPr>
          <a:xfrm>
            <a:off x="340349" y="182129"/>
            <a:ext cx="8679898" cy="54318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solidFill>
                  <a:schemeClr val="bg1">
                    <a:lumMod val="85000"/>
                  </a:schemeClr>
                </a:solidFill>
              </a:rPr>
              <a:t>Traitement</a:t>
            </a:r>
            <a:r>
              <a:rPr lang="en-US" sz="2400" dirty="0">
                <a:solidFill>
                  <a:schemeClr val="bg1">
                    <a:lumMod val="85000"/>
                  </a:schemeClr>
                </a:solidFill>
              </a:rPr>
              <a:t> des </a:t>
            </a:r>
            <a:r>
              <a:rPr lang="en-US" sz="2400" dirty="0" err="1">
                <a:solidFill>
                  <a:schemeClr val="bg1">
                    <a:lumMod val="85000"/>
                  </a:schemeClr>
                </a:solidFill>
              </a:rPr>
              <a:t>valeurs</a:t>
            </a:r>
            <a:r>
              <a:rPr lang="en-US" sz="2400" dirty="0">
                <a:solidFill>
                  <a:schemeClr val="bg1">
                    <a:lumMod val="85000"/>
                  </a:schemeClr>
                </a:solidFill>
              </a:rPr>
              <a:t> </a:t>
            </a:r>
            <a:r>
              <a:rPr lang="en-US" sz="2400" dirty="0" err="1">
                <a:solidFill>
                  <a:schemeClr val="bg1">
                    <a:lumMod val="85000"/>
                  </a:schemeClr>
                </a:solidFill>
              </a:rPr>
              <a:t>aberrantes</a:t>
            </a:r>
            <a:endParaRPr lang="en-US" sz="2400" dirty="0">
              <a:solidFill>
                <a:schemeClr val="bg1">
                  <a:lumMod val="85000"/>
                </a:schemeClr>
              </a:solidFill>
            </a:endParaRPr>
          </a:p>
        </p:txBody>
      </p:sp>
      <p:sp>
        <p:nvSpPr>
          <p:cNvPr id="5" name="Rectangle 4"/>
          <p:cNvSpPr/>
          <p:nvPr/>
        </p:nvSpPr>
        <p:spPr>
          <a:xfrm>
            <a:off x="778564" y="823291"/>
            <a:ext cx="8511950" cy="276999"/>
          </a:xfrm>
          <a:prstGeom prst="rect">
            <a:avLst/>
          </a:prstGeom>
        </p:spPr>
        <p:txBody>
          <a:bodyPr wrap="square">
            <a:spAutoFit/>
          </a:bodyPr>
          <a:lstStyle/>
          <a:p>
            <a:r>
              <a:rPr lang="fr-FR" sz="1200" b="1" dirty="0">
                <a:solidFill>
                  <a:schemeClr val="bg1">
                    <a:lumMod val="85000"/>
                  </a:schemeClr>
                </a:solidFill>
              </a:rPr>
              <a:t>Nettoyage métier </a:t>
            </a:r>
            <a:r>
              <a:rPr lang="fr-FR" sz="1200" dirty="0">
                <a:solidFill>
                  <a:schemeClr val="bg1">
                    <a:lumMod val="85000"/>
                  </a:schemeClr>
                </a:solidFill>
              </a:rPr>
              <a:t>consiste à éliminer les valeurs dont nous avons la connaissance de leur caractère erroné  </a:t>
            </a:r>
          </a:p>
        </p:txBody>
      </p:sp>
      <p:grpSp>
        <p:nvGrpSpPr>
          <p:cNvPr id="42" name="Group 41">
            <a:extLst>
              <a:ext uri="{FF2B5EF4-FFF2-40B4-BE49-F238E27FC236}">
                <a16:creationId xmlns:a16="http://schemas.microsoft.com/office/drawing/2014/main" id="{68FF431C-0BF2-4D24-AA2A-8CD56DFC2BCF}"/>
              </a:ext>
            </a:extLst>
          </p:cNvPr>
          <p:cNvGrpSpPr/>
          <p:nvPr/>
        </p:nvGrpSpPr>
        <p:grpSpPr>
          <a:xfrm rot="5400000">
            <a:off x="5534433" y="632909"/>
            <a:ext cx="2521342" cy="4450286"/>
            <a:chOff x="5432494" y="626785"/>
            <a:chExt cx="3241222" cy="5576590"/>
          </a:xfrm>
        </p:grpSpPr>
        <p:sp>
          <p:nvSpPr>
            <p:cNvPr id="43" name="Block Arc 42">
              <a:extLst>
                <a:ext uri="{FF2B5EF4-FFF2-40B4-BE49-F238E27FC236}">
                  <a16:creationId xmlns:a16="http://schemas.microsoft.com/office/drawing/2014/main" id="{46303165-8B8E-435C-9679-26F606D5E713}"/>
                </a:ext>
              </a:extLst>
            </p:cNvPr>
            <p:cNvSpPr/>
            <p:nvPr/>
          </p:nvSpPr>
          <p:spPr>
            <a:xfrm rot="5400000">
              <a:off x="5432494" y="2432627"/>
              <a:ext cx="3002400" cy="3002400"/>
            </a:xfrm>
            <a:prstGeom prst="blockArc">
              <a:avLst>
                <a:gd name="adj1" fmla="val 10735117"/>
                <a:gd name="adj2" fmla="val 16074287"/>
                <a:gd name="adj3" fmla="val 25807"/>
              </a:avLst>
            </a:prstGeom>
            <a:gradFill flip="none" rotWithShape="1">
              <a:gsLst>
                <a:gs pos="0">
                  <a:schemeClr val="accent5"/>
                </a:gs>
                <a:gs pos="100000">
                  <a:schemeClr val="accent5">
                    <a:lumMod val="80000"/>
                  </a:schemeClr>
                </a:gs>
              </a:gsLst>
              <a:lin ang="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solidFill>
              </a:endParaRPr>
            </a:p>
          </p:txBody>
        </p:sp>
        <p:sp>
          <p:nvSpPr>
            <p:cNvPr id="44" name="Rectangle 43">
              <a:extLst>
                <a:ext uri="{FF2B5EF4-FFF2-40B4-BE49-F238E27FC236}">
                  <a16:creationId xmlns:a16="http://schemas.microsoft.com/office/drawing/2014/main" id="{0B271D01-5D05-44F3-A9AC-EE99CB7B9812}"/>
                </a:ext>
              </a:extLst>
            </p:cNvPr>
            <p:cNvSpPr/>
            <p:nvPr/>
          </p:nvSpPr>
          <p:spPr>
            <a:xfrm>
              <a:off x="7660182" y="3855008"/>
              <a:ext cx="781200" cy="2348367"/>
            </a:xfrm>
            <a:prstGeom prst="rect">
              <a:avLst/>
            </a:prstGeom>
            <a:gradFill flip="none" rotWithShape="1">
              <a:gsLst>
                <a:gs pos="37500">
                  <a:schemeClr val="accent5"/>
                </a:gs>
                <a:gs pos="0">
                  <a:schemeClr val="accent5"/>
                </a:gs>
                <a:gs pos="100000">
                  <a:schemeClr val="accent5">
                    <a:lumMod val="80000"/>
                  </a:schemeClr>
                </a:gs>
              </a:gsLst>
              <a:lin ang="189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45" name="Block Arc 3">
              <a:extLst>
                <a:ext uri="{FF2B5EF4-FFF2-40B4-BE49-F238E27FC236}">
                  <a16:creationId xmlns:a16="http://schemas.microsoft.com/office/drawing/2014/main" id="{AF252533-89B1-4AE8-9A50-F7642B3B147A}"/>
                </a:ext>
              </a:extLst>
            </p:cNvPr>
            <p:cNvSpPr/>
            <p:nvPr/>
          </p:nvSpPr>
          <p:spPr>
            <a:xfrm rot="10800000">
              <a:off x="6568167" y="626785"/>
              <a:ext cx="2105549" cy="4800940"/>
            </a:xfrm>
            <a:custGeom>
              <a:avLst/>
              <a:gdLst/>
              <a:ahLst/>
              <a:cxnLst/>
              <a:rect l="l" t="t" r="r" b="b"/>
              <a:pathLst>
                <a:path w="2105549" h="4800940">
                  <a:moveTo>
                    <a:pt x="1010388" y="1501213"/>
                  </a:moveTo>
                  <a:lnTo>
                    <a:pt x="232767" y="1501213"/>
                  </a:lnTo>
                  <a:cubicBezTo>
                    <a:pt x="232767" y="1037585"/>
                    <a:pt x="446990" y="599968"/>
                    <a:pt x="813157" y="315587"/>
                  </a:cubicBezTo>
                  <a:cubicBezTo>
                    <a:pt x="1179324" y="31205"/>
                    <a:pt x="1656348" y="-68031"/>
                    <a:pt x="2105549" y="46728"/>
                  </a:cubicBezTo>
                  <a:lnTo>
                    <a:pt x="1913069" y="800151"/>
                  </a:lnTo>
                  <a:cubicBezTo>
                    <a:pt x="1696554" y="744837"/>
                    <a:pt x="1466629" y="792669"/>
                    <a:pt x="1290136" y="929741"/>
                  </a:cubicBezTo>
                  <a:cubicBezTo>
                    <a:pt x="1113644" y="1066813"/>
                    <a:pt x="1010388" y="1277744"/>
                    <a:pt x="1010388" y="1501213"/>
                  </a:cubicBezTo>
                  <a:close/>
                  <a:moveTo>
                    <a:pt x="1013533" y="3726917"/>
                  </a:moveTo>
                  <a:lnTo>
                    <a:pt x="232333" y="3726917"/>
                  </a:lnTo>
                  <a:lnTo>
                    <a:pt x="232333" y="1501328"/>
                  </a:lnTo>
                  <a:lnTo>
                    <a:pt x="1013533" y="1501328"/>
                  </a:lnTo>
                  <a:close/>
                  <a:moveTo>
                    <a:pt x="622933" y="4800940"/>
                  </a:moveTo>
                  <a:lnTo>
                    <a:pt x="0" y="3726918"/>
                  </a:lnTo>
                  <a:lnTo>
                    <a:pt x="1245866" y="3726918"/>
                  </a:lnTo>
                  <a:close/>
                </a:path>
              </a:pathLst>
            </a:cu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46" name="Block Arc 45">
              <a:extLst>
                <a:ext uri="{FF2B5EF4-FFF2-40B4-BE49-F238E27FC236}">
                  <a16:creationId xmlns:a16="http://schemas.microsoft.com/office/drawing/2014/main" id="{145E5095-8D08-432D-8E7A-63CCE564DC1B}"/>
                </a:ext>
              </a:extLst>
            </p:cNvPr>
            <p:cNvSpPr/>
            <p:nvPr/>
          </p:nvSpPr>
          <p:spPr>
            <a:xfrm rot="17100000">
              <a:off x="5432494" y="2432625"/>
              <a:ext cx="3002400" cy="3002400"/>
            </a:xfrm>
            <a:prstGeom prst="blockArc">
              <a:avLst>
                <a:gd name="adj1" fmla="val 10815410"/>
                <a:gd name="adj2" fmla="val 13831376"/>
                <a:gd name="adj3" fmla="val 26044"/>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ko-KR" altLang="en-US" sz="2025"/>
            </a:p>
          </p:txBody>
        </p:sp>
        <p:sp>
          <p:nvSpPr>
            <p:cNvPr id="47" name="Block Arc 46">
              <a:extLst>
                <a:ext uri="{FF2B5EF4-FFF2-40B4-BE49-F238E27FC236}">
                  <a16:creationId xmlns:a16="http://schemas.microsoft.com/office/drawing/2014/main" id="{7A9FFD5E-BD28-4C0E-9C06-33881C8A7AA5}"/>
                </a:ext>
              </a:extLst>
            </p:cNvPr>
            <p:cNvSpPr/>
            <p:nvPr/>
          </p:nvSpPr>
          <p:spPr>
            <a:xfrm rot="20219398">
              <a:off x="5432494" y="2432625"/>
              <a:ext cx="3002400" cy="3002400"/>
            </a:xfrm>
            <a:prstGeom prst="blockArc">
              <a:avLst>
                <a:gd name="adj1" fmla="val 10804147"/>
                <a:gd name="adj2" fmla="val 14189823"/>
                <a:gd name="adj3" fmla="val 26226"/>
              </a:avLst>
            </a:prstGeom>
            <a:solidFill>
              <a:schemeClr val="accent3"/>
            </a:solidFill>
            <a:ln>
              <a:noFill/>
            </a:ln>
          </p:spPr>
          <p:txBody>
            <a:bodyPr vert="horz" wrap="square" lIns="68580" tIns="34290" rIns="68580" bIns="34290" numCol="1" anchor="t" anchorCtr="0" compatLnSpc="1">
              <a:prstTxWarp prst="textNoShape">
                <a:avLst/>
              </a:prstTxWarp>
            </a:bodyPr>
            <a:lstStyle/>
            <a:p>
              <a:endParaRPr lang="ko-KR" altLang="en-US" sz="2025"/>
            </a:p>
          </p:txBody>
        </p:sp>
        <p:sp>
          <p:nvSpPr>
            <p:cNvPr id="48" name="Block Arc 47">
              <a:extLst>
                <a:ext uri="{FF2B5EF4-FFF2-40B4-BE49-F238E27FC236}">
                  <a16:creationId xmlns:a16="http://schemas.microsoft.com/office/drawing/2014/main" id="{FB9590DD-5827-43D1-8E7F-EEDDD8B60BC4}"/>
                </a:ext>
              </a:extLst>
            </p:cNvPr>
            <p:cNvSpPr/>
            <p:nvPr/>
          </p:nvSpPr>
          <p:spPr>
            <a:xfrm rot="2161546">
              <a:off x="5434375" y="2432626"/>
              <a:ext cx="3002400" cy="3002400"/>
            </a:xfrm>
            <a:prstGeom prst="blockArc">
              <a:avLst>
                <a:gd name="adj1" fmla="val 10735117"/>
                <a:gd name="adj2" fmla="val 13869755"/>
                <a:gd name="adj3" fmla="val 2592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grpSp>
      <p:sp>
        <p:nvSpPr>
          <p:cNvPr id="49" name="TextBox 48">
            <a:extLst>
              <a:ext uri="{FF2B5EF4-FFF2-40B4-BE49-F238E27FC236}">
                <a16:creationId xmlns:a16="http://schemas.microsoft.com/office/drawing/2014/main" id="{5AED6744-BDB7-4B3B-8335-7245D29AC87A}"/>
              </a:ext>
            </a:extLst>
          </p:cNvPr>
          <p:cNvSpPr txBox="1"/>
          <p:nvPr/>
        </p:nvSpPr>
        <p:spPr>
          <a:xfrm>
            <a:off x="4569960" y="3446924"/>
            <a:ext cx="68485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sp>
        <p:nvSpPr>
          <p:cNvPr id="50" name="TextBox 49">
            <a:extLst>
              <a:ext uri="{FF2B5EF4-FFF2-40B4-BE49-F238E27FC236}">
                <a16:creationId xmlns:a16="http://schemas.microsoft.com/office/drawing/2014/main" id="{71AD84EF-77F3-42F4-8C8C-F7680D8559A6}"/>
              </a:ext>
            </a:extLst>
          </p:cNvPr>
          <p:cNvSpPr txBox="1"/>
          <p:nvPr/>
        </p:nvSpPr>
        <p:spPr>
          <a:xfrm>
            <a:off x="6817077" y="2126669"/>
            <a:ext cx="68485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
        <p:nvSpPr>
          <p:cNvPr id="51" name="TextBox 50">
            <a:extLst>
              <a:ext uri="{FF2B5EF4-FFF2-40B4-BE49-F238E27FC236}">
                <a16:creationId xmlns:a16="http://schemas.microsoft.com/office/drawing/2014/main" id="{0D89C766-F8BC-4B35-874B-46E162316F86}"/>
              </a:ext>
            </a:extLst>
          </p:cNvPr>
          <p:cNvSpPr txBox="1"/>
          <p:nvPr/>
        </p:nvSpPr>
        <p:spPr>
          <a:xfrm>
            <a:off x="6129426" y="1701297"/>
            <a:ext cx="68485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
        <p:nvSpPr>
          <p:cNvPr id="52" name="TextBox 51">
            <a:extLst>
              <a:ext uri="{FF2B5EF4-FFF2-40B4-BE49-F238E27FC236}">
                <a16:creationId xmlns:a16="http://schemas.microsoft.com/office/drawing/2014/main" id="{6B30EDC5-D691-45A3-B8DF-5D8D48F6C965}"/>
              </a:ext>
            </a:extLst>
          </p:cNvPr>
          <p:cNvSpPr txBox="1"/>
          <p:nvPr/>
        </p:nvSpPr>
        <p:spPr>
          <a:xfrm>
            <a:off x="5367374" y="1989687"/>
            <a:ext cx="68485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04</a:t>
            </a:r>
            <a:endParaRPr lang="ko-KR" altLang="en-US" sz="2400" b="1" dirty="0">
              <a:solidFill>
                <a:schemeClr val="bg1"/>
              </a:solidFill>
              <a:cs typeface="Arial" pitchFamily="34" charset="0"/>
            </a:endParaRPr>
          </a:p>
        </p:txBody>
      </p:sp>
      <p:sp>
        <p:nvSpPr>
          <p:cNvPr id="53" name="TextBox 52">
            <a:extLst>
              <a:ext uri="{FF2B5EF4-FFF2-40B4-BE49-F238E27FC236}">
                <a16:creationId xmlns:a16="http://schemas.microsoft.com/office/drawing/2014/main" id="{D4EAF3F9-D6C8-4DE4-94D7-EC854002392E}"/>
              </a:ext>
            </a:extLst>
          </p:cNvPr>
          <p:cNvSpPr txBox="1"/>
          <p:nvPr/>
        </p:nvSpPr>
        <p:spPr>
          <a:xfrm rot="21446959">
            <a:off x="7591345" y="3403311"/>
            <a:ext cx="68485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05</a:t>
            </a:r>
            <a:endParaRPr lang="ko-KR" altLang="en-US" sz="2400" b="1" dirty="0">
              <a:solidFill>
                <a:schemeClr val="bg1"/>
              </a:solidFill>
              <a:cs typeface="Arial" pitchFamily="34" charset="0"/>
            </a:endParaRPr>
          </a:p>
        </p:txBody>
      </p:sp>
      <p:sp>
        <p:nvSpPr>
          <p:cNvPr id="6" name="Rectangle 5"/>
          <p:cNvSpPr/>
          <p:nvPr/>
        </p:nvSpPr>
        <p:spPr>
          <a:xfrm>
            <a:off x="292072" y="1573131"/>
            <a:ext cx="3960189" cy="2839239"/>
          </a:xfrm>
          <a:prstGeom prst="rect">
            <a:avLst/>
          </a:prstGeom>
        </p:spPr>
        <p:txBody>
          <a:bodyPr wrap="square">
            <a:spAutoFit/>
          </a:bodyPr>
          <a:lstStyle/>
          <a:p>
            <a:r>
              <a:rPr lang="fr-FR" sz="1050" dirty="0">
                <a:solidFill>
                  <a:schemeClr val="bg1"/>
                </a:solidFill>
              </a:rPr>
              <a:t>Règles appliquées</a:t>
            </a:r>
          </a:p>
          <a:p>
            <a:endParaRPr lang="fr-FR" sz="1050" dirty="0">
              <a:solidFill>
                <a:schemeClr val="bg1"/>
              </a:solidFill>
            </a:endParaRPr>
          </a:p>
          <a:p>
            <a:pPr marL="257175" indent="-257175">
              <a:buClr>
                <a:schemeClr val="tx2"/>
              </a:buClr>
              <a:buFont typeface="Wingdings" panose="05000000000000000000" pitchFamily="2" charset="2"/>
              <a:buChar char="q"/>
            </a:pPr>
            <a:r>
              <a:rPr lang="fr-FR" sz="1050" dirty="0">
                <a:solidFill>
                  <a:schemeClr val="bg1"/>
                </a:solidFill>
              </a:rPr>
              <a:t>La valeur des nutriments doit être supérieur ou égale à 0 et inférieur à 100</a:t>
            </a:r>
          </a:p>
          <a:p>
            <a:pPr marL="257175" indent="-257175">
              <a:buClr>
                <a:schemeClr val="tx2"/>
              </a:buClr>
              <a:buFont typeface="Wingdings" panose="05000000000000000000" pitchFamily="2" charset="2"/>
              <a:buChar char="q"/>
            </a:pPr>
            <a:r>
              <a:rPr lang="fr-FR" sz="1050" dirty="0">
                <a:solidFill>
                  <a:schemeClr val="bg1"/>
                </a:solidFill>
              </a:rPr>
              <a:t>L'apport énergétique maximum pour un aliment est de 3.700kJ</a:t>
            </a:r>
          </a:p>
          <a:p>
            <a:pPr marL="257175" indent="-257175">
              <a:buClr>
                <a:schemeClr val="tx2"/>
              </a:buClr>
              <a:buFont typeface="Wingdings" panose="05000000000000000000" pitchFamily="2" charset="2"/>
              <a:buChar char="q"/>
            </a:pPr>
            <a:r>
              <a:rPr lang="fr-FR" sz="1050" dirty="0">
                <a:solidFill>
                  <a:schemeClr val="bg1"/>
                </a:solidFill>
              </a:rPr>
              <a:t>La somme des macronutriments doit être inférieur ou égale à 100</a:t>
            </a:r>
          </a:p>
          <a:p>
            <a:pPr marL="257175" indent="-257175">
              <a:buClr>
                <a:schemeClr val="tx2"/>
              </a:buClr>
              <a:buFont typeface="Wingdings" panose="05000000000000000000" pitchFamily="2" charset="2"/>
              <a:buChar char="q"/>
            </a:pPr>
            <a:r>
              <a:rPr lang="fr-FR" sz="1050" dirty="0">
                <a:solidFill>
                  <a:schemeClr val="bg1"/>
                </a:solidFill>
              </a:rPr>
              <a:t>La valeur des nutriments enfant doit être inférieure à celle des nutriments parent</a:t>
            </a:r>
          </a:p>
          <a:p>
            <a:pPr marL="257175" indent="-257175">
              <a:buClr>
                <a:schemeClr val="tx2"/>
              </a:buClr>
              <a:buFont typeface="Wingdings" panose="05000000000000000000" pitchFamily="2" charset="2"/>
              <a:buChar char="q"/>
            </a:pPr>
            <a:r>
              <a:rPr lang="fr-FR" sz="1050" dirty="0">
                <a:solidFill>
                  <a:schemeClr val="bg1"/>
                </a:solidFill>
              </a:rPr>
              <a:t>La proportion de sel ne doit pas dépasser 2,5 fois celle du sodium</a:t>
            </a:r>
          </a:p>
          <a:p>
            <a:endParaRPr lang="fr-FR" sz="1050" dirty="0"/>
          </a:p>
          <a:p>
            <a:endParaRPr lang="fr-FR" sz="1050" dirty="0"/>
          </a:p>
          <a:p>
            <a:endParaRPr lang="fr-FR" sz="1050" dirty="0"/>
          </a:p>
          <a:p>
            <a:endParaRPr lang="fr-FR" sz="1050" dirty="0"/>
          </a:p>
          <a:p>
            <a:endParaRPr lang="fr-FR" sz="1050" dirty="0"/>
          </a:p>
        </p:txBody>
      </p:sp>
      <p:sp>
        <p:nvSpPr>
          <p:cNvPr id="54" name="Rectangle 53"/>
          <p:cNvSpPr/>
          <p:nvPr/>
        </p:nvSpPr>
        <p:spPr>
          <a:xfrm>
            <a:off x="888511" y="4450765"/>
            <a:ext cx="6848171" cy="276999"/>
          </a:xfrm>
          <a:prstGeom prst="rect">
            <a:avLst/>
          </a:prstGeom>
        </p:spPr>
        <p:txBody>
          <a:bodyPr wrap="square">
            <a:spAutoFit/>
          </a:bodyPr>
          <a:lstStyle/>
          <a:p>
            <a:r>
              <a:rPr lang="fr-FR" sz="1200" b="1" dirty="0">
                <a:solidFill>
                  <a:schemeClr val="bg1">
                    <a:lumMod val="85000"/>
                  </a:schemeClr>
                </a:solidFill>
              </a:rPr>
              <a:t>Nettoyage statistique </a:t>
            </a:r>
            <a:r>
              <a:rPr lang="fr-FR" sz="1200" dirty="0">
                <a:solidFill>
                  <a:schemeClr val="bg1">
                    <a:lumMod val="85000"/>
                  </a:schemeClr>
                </a:solidFill>
              </a:rPr>
              <a:t>consiste à exclure les valeurs qui sont trop atypiques  </a:t>
            </a:r>
          </a:p>
        </p:txBody>
      </p:sp>
    </p:spTree>
    <p:extLst>
      <p:ext uri="{BB962C8B-B14F-4D97-AF65-F5344CB8AC3E}">
        <p14:creationId xmlns:p14="http://schemas.microsoft.com/office/powerpoint/2010/main" val="28985154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1">
            <a:extLst>
              <a:ext uri="{FF2B5EF4-FFF2-40B4-BE49-F238E27FC236}">
                <a16:creationId xmlns:a16="http://schemas.microsoft.com/office/drawing/2014/main" id="{D735F7F3-C1B5-4B60-A00A-4EB618DDFB5A}"/>
              </a:ext>
            </a:extLst>
          </p:cNvPr>
          <p:cNvSpPr txBox="1">
            <a:spLocks/>
          </p:cNvSpPr>
          <p:nvPr/>
        </p:nvSpPr>
        <p:spPr>
          <a:xfrm>
            <a:off x="340349" y="182129"/>
            <a:ext cx="8679898" cy="54318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solidFill>
                  <a:schemeClr val="bg1">
                    <a:lumMod val="85000"/>
                  </a:schemeClr>
                </a:solidFill>
              </a:rPr>
              <a:t>Traitement</a:t>
            </a:r>
            <a:r>
              <a:rPr lang="en-US" sz="2400" dirty="0">
                <a:solidFill>
                  <a:schemeClr val="bg1">
                    <a:lumMod val="85000"/>
                  </a:schemeClr>
                </a:solidFill>
              </a:rPr>
              <a:t> des </a:t>
            </a:r>
            <a:r>
              <a:rPr lang="en-US" sz="2400" dirty="0" err="1">
                <a:solidFill>
                  <a:schemeClr val="bg1">
                    <a:lumMod val="85000"/>
                  </a:schemeClr>
                </a:solidFill>
              </a:rPr>
              <a:t>valeurs</a:t>
            </a:r>
            <a:r>
              <a:rPr lang="en-US" sz="2400" dirty="0">
                <a:solidFill>
                  <a:schemeClr val="bg1">
                    <a:lumMod val="85000"/>
                  </a:schemeClr>
                </a:solidFill>
              </a:rPr>
              <a:t> </a:t>
            </a:r>
            <a:r>
              <a:rPr lang="en-US" sz="2400" dirty="0" err="1">
                <a:solidFill>
                  <a:schemeClr val="bg1">
                    <a:lumMod val="85000"/>
                  </a:schemeClr>
                </a:solidFill>
              </a:rPr>
              <a:t>manquantes</a:t>
            </a:r>
            <a:endParaRPr lang="en-US" sz="2400" dirty="0">
              <a:solidFill>
                <a:schemeClr val="bg1">
                  <a:lumMod val="85000"/>
                </a:schemeClr>
              </a:solidFill>
            </a:endParaRPr>
          </a:p>
        </p:txBody>
      </p:sp>
      <p:sp>
        <p:nvSpPr>
          <p:cNvPr id="4" name="Rectangle 3"/>
          <p:cNvSpPr/>
          <p:nvPr/>
        </p:nvSpPr>
        <p:spPr>
          <a:xfrm>
            <a:off x="3646678" y="674387"/>
            <a:ext cx="5448130" cy="2054409"/>
          </a:xfrm>
          <a:prstGeom prst="rect">
            <a:avLst/>
          </a:prstGeom>
        </p:spPr>
        <p:txBody>
          <a:bodyPr wrap="square">
            <a:spAutoFit/>
          </a:bodyPr>
          <a:lstStyle/>
          <a:p>
            <a:r>
              <a:rPr lang="fr-FR" sz="1050" dirty="0">
                <a:solidFill>
                  <a:schemeClr val="bg1"/>
                </a:solidFill>
              </a:rPr>
              <a:t>Remplissage des valeurs manquantes par la MEDIANE par sous-catégories de produit, En effet, comme nous pouvons le voir ci-dessous :</a:t>
            </a:r>
          </a:p>
          <a:p>
            <a:pPr marL="214313" indent="-214313">
              <a:buFontTx/>
              <a:buChar char="-"/>
            </a:pPr>
            <a:r>
              <a:rPr lang="fr-FR" sz="1050" dirty="0">
                <a:solidFill>
                  <a:schemeClr val="bg1"/>
                </a:solidFill>
              </a:rPr>
              <a:t>les distributions de nos variables ne sont pas normales, elles sont plutôt étalées vers la droite  (cf. </a:t>
            </a:r>
            <a:r>
              <a:rPr lang="fr-FR" sz="1050" dirty="0" err="1">
                <a:solidFill>
                  <a:schemeClr val="bg1"/>
                </a:solidFill>
              </a:rPr>
              <a:t>skewness</a:t>
            </a:r>
            <a:r>
              <a:rPr lang="fr-FR" sz="1050" dirty="0">
                <a:solidFill>
                  <a:schemeClr val="bg1"/>
                </a:solidFill>
              </a:rPr>
              <a:t> &gt; 0) et certaines distributions sont bi-voire plurimodales ;</a:t>
            </a:r>
          </a:p>
          <a:p>
            <a:pPr marL="214313" indent="-214313">
              <a:buFontTx/>
              <a:buChar char="-"/>
            </a:pPr>
            <a:r>
              <a:rPr lang="fr-FR" sz="1050" dirty="0">
                <a:solidFill>
                  <a:schemeClr val="bg1"/>
                </a:solidFill>
              </a:rPr>
              <a:t>la moyenne est supérieure à la médiane.</a:t>
            </a:r>
          </a:p>
          <a:p>
            <a:r>
              <a:rPr lang="fr-FR" sz="1050" dirty="0">
                <a:solidFill>
                  <a:schemeClr val="bg1"/>
                </a:solidFill>
              </a:rPr>
              <a:t/>
            </a:r>
            <a:br>
              <a:rPr lang="fr-FR" sz="1050" dirty="0">
                <a:solidFill>
                  <a:schemeClr val="bg1"/>
                </a:solidFill>
              </a:rPr>
            </a:br>
            <a:r>
              <a:rPr lang="fr-FR" sz="1050" dirty="0">
                <a:solidFill>
                  <a:schemeClr val="bg1"/>
                </a:solidFill>
              </a:rPr>
              <a:t>La </a:t>
            </a:r>
            <a:r>
              <a:rPr lang="fr-FR" sz="1050" b="1" dirty="0">
                <a:solidFill>
                  <a:schemeClr val="bg1"/>
                </a:solidFill>
              </a:rPr>
              <a:t>médiane</a:t>
            </a:r>
            <a:r>
              <a:rPr lang="fr-FR" sz="1050" dirty="0">
                <a:solidFill>
                  <a:schemeClr val="bg1"/>
                </a:solidFill>
              </a:rPr>
              <a:t> est donc ici la meilleure mesure de tendance centrale avec ces distributions désaxées.</a:t>
            </a:r>
          </a:p>
          <a:p>
            <a:endParaRPr lang="fr-FR" sz="1050" dirty="0">
              <a:solidFill>
                <a:schemeClr val="bg1"/>
              </a:solidFill>
            </a:endParaRPr>
          </a:p>
          <a:p>
            <a:r>
              <a:rPr lang="fr-FR" sz="1050" dirty="0">
                <a:solidFill>
                  <a:schemeClr val="bg1"/>
                </a:solidFill>
              </a:rPr>
              <a:t>Quant à </a:t>
            </a:r>
            <a:r>
              <a:rPr lang="fr-FR" sz="1050" b="1" dirty="0" err="1">
                <a:solidFill>
                  <a:schemeClr val="bg1"/>
                </a:solidFill>
              </a:rPr>
              <a:t>nutrition_grade</a:t>
            </a:r>
            <a:r>
              <a:rPr lang="fr-FR" sz="1050" dirty="0" err="1">
                <a:solidFill>
                  <a:schemeClr val="bg1"/>
                </a:solidFill>
              </a:rPr>
              <a:t>,nous</a:t>
            </a:r>
            <a:r>
              <a:rPr lang="fr-FR" sz="1050" dirty="0">
                <a:solidFill>
                  <a:schemeClr val="bg1"/>
                </a:solidFill>
              </a:rPr>
              <a:t> appliquerons une condition en fonction de </a:t>
            </a:r>
            <a:r>
              <a:rPr lang="fr-FR" sz="1050" dirty="0" err="1">
                <a:solidFill>
                  <a:schemeClr val="bg1"/>
                </a:solidFill>
              </a:rPr>
              <a:t>nutrition_score</a:t>
            </a:r>
            <a:endParaRPr lang="fr-FR" sz="750" dirty="0">
              <a:solidFill>
                <a:schemeClr val="bg1"/>
              </a:solidFill>
            </a:endParaRPr>
          </a:p>
          <a:p>
            <a:endParaRPr lang="fr-FR" sz="750" dirty="0"/>
          </a:p>
          <a:p>
            <a:endParaRPr lang="fr-FR" sz="750" dirty="0"/>
          </a:p>
          <a:p>
            <a:endParaRPr lang="fr-FR" sz="750" dirty="0"/>
          </a:p>
        </p:txBody>
      </p:sp>
      <p:pic>
        <p:nvPicPr>
          <p:cNvPr id="9" name="Picture 8"/>
          <p:cNvPicPr>
            <a:picLocks noChangeAspect="1"/>
          </p:cNvPicPr>
          <p:nvPr/>
        </p:nvPicPr>
        <p:blipFill>
          <a:blip r:embed="rId2"/>
          <a:stretch>
            <a:fillRect/>
          </a:stretch>
        </p:blipFill>
        <p:spPr>
          <a:xfrm>
            <a:off x="193520" y="645450"/>
            <a:ext cx="3395833" cy="2032418"/>
          </a:xfrm>
          <a:prstGeom prst="rect">
            <a:avLst/>
          </a:prstGeom>
        </p:spPr>
      </p:pic>
      <p:sp>
        <p:nvSpPr>
          <p:cNvPr id="7" name="Rectangle 6"/>
          <p:cNvSpPr/>
          <p:nvPr/>
        </p:nvSpPr>
        <p:spPr>
          <a:xfrm>
            <a:off x="3646678" y="2643898"/>
            <a:ext cx="5586654" cy="923330"/>
          </a:xfrm>
          <a:prstGeom prst="rect">
            <a:avLst/>
          </a:prstGeom>
        </p:spPr>
        <p:txBody>
          <a:bodyPr wrap="square">
            <a:spAutoFit/>
          </a:bodyPr>
          <a:lstStyle/>
          <a:p>
            <a:r>
              <a:rPr lang="fr-FR" sz="1050" dirty="0">
                <a:solidFill>
                  <a:schemeClr val="bg1"/>
                </a:solidFill>
              </a:rPr>
              <a:t>Energie : Remplissage des valeurs manquantes par calcul avec les macronutriments :</a:t>
            </a:r>
          </a:p>
          <a:p>
            <a:endParaRPr lang="fr-FR" sz="1050" dirty="0">
              <a:solidFill>
                <a:schemeClr val="bg1"/>
              </a:solidFill>
            </a:endParaRPr>
          </a:p>
          <a:p>
            <a:r>
              <a:rPr lang="fr-FR" sz="1050" b="1" dirty="0">
                <a:solidFill>
                  <a:schemeClr val="bg1"/>
                </a:solidFill>
              </a:rPr>
              <a:t>valeur énergétique = 37 * lipides + 17 * (glucides + protéines)</a:t>
            </a:r>
            <a:r>
              <a:rPr lang="fr-FR" sz="1050" dirty="0"/>
              <a:t/>
            </a:r>
            <a:br>
              <a:rPr lang="fr-FR" sz="1050" dirty="0"/>
            </a:br>
            <a:endParaRPr lang="fr-FR" sz="750" dirty="0"/>
          </a:p>
          <a:p>
            <a:endParaRPr lang="fr-FR" sz="750" dirty="0"/>
          </a:p>
          <a:p>
            <a:endParaRPr lang="fr-FR" sz="750" dirty="0"/>
          </a:p>
        </p:txBody>
      </p:sp>
      <p:pic>
        <p:nvPicPr>
          <p:cNvPr id="8" name="Picture 7"/>
          <p:cNvPicPr>
            <a:picLocks noChangeAspect="1"/>
          </p:cNvPicPr>
          <p:nvPr/>
        </p:nvPicPr>
        <p:blipFill>
          <a:blip r:embed="rId3"/>
          <a:stretch>
            <a:fillRect/>
          </a:stretch>
        </p:blipFill>
        <p:spPr>
          <a:xfrm>
            <a:off x="193520" y="2719019"/>
            <a:ext cx="3395833" cy="2257289"/>
          </a:xfrm>
          <a:prstGeom prst="rect">
            <a:avLst/>
          </a:prstGeom>
        </p:spPr>
      </p:pic>
      <p:pic>
        <p:nvPicPr>
          <p:cNvPr id="10" name="Picture 9"/>
          <p:cNvPicPr>
            <a:picLocks noChangeAspect="1"/>
          </p:cNvPicPr>
          <p:nvPr/>
        </p:nvPicPr>
        <p:blipFill>
          <a:blip r:embed="rId4"/>
          <a:stretch>
            <a:fillRect/>
          </a:stretch>
        </p:blipFill>
        <p:spPr>
          <a:xfrm>
            <a:off x="3879120" y="3371691"/>
            <a:ext cx="2776103" cy="1604133"/>
          </a:xfrm>
          <a:prstGeom prst="rect">
            <a:avLst/>
          </a:prstGeom>
        </p:spPr>
      </p:pic>
      <p:sp>
        <p:nvSpPr>
          <p:cNvPr id="11" name="Rectangle 10"/>
          <p:cNvSpPr/>
          <p:nvPr/>
        </p:nvSpPr>
        <p:spPr>
          <a:xfrm>
            <a:off x="6771133" y="4063777"/>
            <a:ext cx="2199010" cy="415498"/>
          </a:xfrm>
          <a:prstGeom prst="rect">
            <a:avLst/>
          </a:prstGeom>
        </p:spPr>
        <p:txBody>
          <a:bodyPr wrap="square">
            <a:spAutoFit/>
          </a:bodyPr>
          <a:lstStyle/>
          <a:p>
            <a:r>
              <a:rPr lang="fr-FR" sz="1050" dirty="0">
                <a:solidFill>
                  <a:schemeClr val="bg1"/>
                </a:solidFill>
              </a:rPr>
              <a:t>Nombre d'additifs : Remplissage des valeurs manquantes avec -1</a:t>
            </a:r>
          </a:p>
        </p:txBody>
      </p:sp>
    </p:spTree>
    <p:extLst>
      <p:ext uri="{BB962C8B-B14F-4D97-AF65-F5344CB8AC3E}">
        <p14:creationId xmlns:p14="http://schemas.microsoft.com/office/powerpoint/2010/main" val="4845067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4002415"/>
            <a:ext cx="5156043" cy="598800"/>
          </a:xfrm>
          <a:prstGeom prst="rect">
            <a:avLst/>
          </a:prstGeom>
        </p:spPr>
        <p:txBody>
          <a:bodyPr spcFirstLastPara="1" wrap="square" lIns="91425" tIns="91425" rIns="91425" bIns="91425" anchor="b" anchorCtr="0">
            <a:noAutofit/>
          </a:bodyPr>
          <a:lstStyle/>
          <a:p>
            <a:pPr lvl="0"/>
            <a:r>
              <a:rPr lang="en" dirty="0" smtClean="0"/>
              <a:t/>
            </a:r>
            <a:br>
              <a:rPr lang="en" dirty="0" smtClean="0"/>
            </a:br>
            <a:r>
              <a:rPr lang="fr-FR" sz="3000" dirty="0" smtClean="0"/>
              <a:t>Analyse </a:t>
            </a:r>
            <a:r>
              <a:rPr lang="fr-FR" sz="3000" dirty="0"/>
              <a:t>exploratoire –</a:t>
            </a:r>
            <a:br>
              <a:rPr lang="fr-FR" sz="3000" dirty="0"/>
            </a:br>
            <a:r>
              <a:rPr lang="fr-FR" sz="3000" dirty="0"/>
              <a:t>Connaissance des données</a:t>
            </a:r>
            <a:endParaRPr sz="3000"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02</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8891890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0" y="474639"/>
            <a:ext cx="3914126" cy="2413051"/>
          </a:xfrm>
          <a:prstGeom prst="rect">
            <a:avLst/>
          </a:prstGeom>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98402" y="-72251"/>
            <a:ext cx="8679898" cy="543185"/>
          </a:xfrm>
        </p:spPr>
        <p:txBody>
          <a:bodyPr/>
          <a:lstStyle/>
          <a:p>
            <a:r>
              <a:rPr lang="en-US" sz="2400" dirty="0" smtClean="0">
                <a:solidFill>
                  <a:schemeClr val="bg1">
                    <a:lumMod val="85000"/>
                  </a:schemeClr>
                </a:solidFill>
              </a:rPr>
              <a:t>Statistiques descriptive</a:t>
            </a:r>
            <a:endParaRPr lang="en-US" sz="2400" dirty="0">
              <a:solidFill>
                <a:schemeClr val="bg1">
                  <a:lumMod val="85000"/>
                </a:schemeClr>
              </a:solidFill>
            </a:endParaRPr>
          </a:p>
        </p:txBody>
      </p:sp>
      <p:pic>
        <p:nvPicPr>
          <p:cNvPr id="28" name="Picture 27"/>
          <p:cNvPicPr>
            <a:picLocks noChangeAspect="1"/>
          </p:cNvPicPr>
          <p:nvPr/>
        </p:nvPicPr>
        <p:blipFill>
          <a:blip r:embed="rId3"/>
          <a:stretch>
            <a:fillRect/>
          </a:stretch>
        </p:blipFill>
        <p:spPr>
          <a:xfrm>
            <a:off x="0" y="2887690"/>
            <a:ext cx="2327819" cy="2268517"/>
          </a:xfrm>
          <a:prstGeom prst="rect">
            <a:avLst/>
          </a:prstGeom>
        </p:spPr>
      </p:pic>
      <p:pic>
        <p:nvPicPr>
          <p:cNvPr id="27" name="Picture 26"/>
          <p:cNvPicPr>
            <a:picLocks noChangeAspect="1"/>
          </p:cNvPicPr>
          <p:nvPr/>
        </p:nvPicPr>
        <p:blipFill>
          <a:blip r:embed="rId4"/>
          <a:stretch>
            <a:fillRect/>
          </a:stretch>
        </p:blipFill>
        <p:spPr>
          <a:xfrm>
            <a:off x="3827206" y="475632"/>
            <a:ext cx="5316794" cy="2416756"/>
          </a:xfrm>
          <a:prstGeom prst="rect">
            <a:avLst/>
          </a:prstGeom>
        </p:spPr>
      </p:pic>
      <p:pic>
        <p:nvPicPr>
          <p:cNvPr id="9" name="Picture 8"/>
          <p:cNvPicPr>
            <a:picLocks noChangeAspect="1"/>
          </p:cNvPicPr>
          <p:nvPr/>
        </p:nvPicPr>
        <p:blipFill>
          <a:blip r:embed="rId5"/>
          <a:stretch>
            <a:fillRect/>
          </a:stretch>
        </p:blipFill>
        <p:spPr>
          <a:xfrm>
            <a:off x="1890157" y="2884477"/>
            <a:ext cx="2941982" cy="2259023"/>
          </a:xfrm>
          <a:prstGeom prst="rect">
            <a:avLst/>
          </a:prstGeom>
        </p:spPr>
      </p:pic>
      <p:pic>
        <p:nvPicPr>
          <p:cNvPr id="13" name="Picture 12"/>
          <p:cNvPicPr>
            <a:picLocks noChangeAspect="1"/>
          </p:cNvPicPr>
          <p:nvPr/>
        </p:nvPicPr>
        <p:blipFill>
          <a:blip r:embed="rId6"/>
          <a:stretch>
            <a:fillRect/>
          </a:stretch>
        </p:blipFill>
        <p:spPr>
          <a:xfrm>
            <a:off x="4832139" y="2887690"/>
            <a:ext cx="4311861" cy="1204785"/>
          </a:xfrm>
          <a:prstGeom prst="rect">
            <a:avLst/>
          </a:prstGeom>
        </p:spPr>
      </p:pic>
      <p:sp>
        <p:nvSpPr>
          <p:cNvPr id="14" name="Rectangle 13"/>
          <p:cNvSpPr/>
          <p:nvPr/>
        </p:nvSpPr>
        <p:spPr>
          <a:xfrm>
            <a:off x="4832139" y="4140934"/>
            <a:ext cx="4311861" cy="954107"/>
          </a:xfrm>
          <a:prstGeom prst="rect">
            <a:avLst/>
          </a:prstGeom>
        </p:spPr>
        <p:txBody>
          <a:bodyPr wrap="square">
            <a:spAutoFit/>
          </a:bodyPr>
          <a:lstStyle/>
          <a:p>
            <a:r>
              <a:rPr lang="fr-FR" dirty="0">
                <a:solidFill>
                  <a:schemeClr val="bg1"/>
                </a:solidFill>
              </a:rPr>
              <a:t>Parmi les 21 variables à notre disposition, nous avons </a:t>
            </a:r>
            <a:r>
              <a:rPr lang="fr-FR" dirty="0" smtClean="0">
                <a:solidFill>
                  <a:schemeClr val="bg1"/>
                </a:solidFill>
              </a:rPr>
              <a:t>10 </a:t>
            </a:r>
            <a:r>
              <a:rPr lang="fr-FR" dirty="0">
                <a:solidFill>
                  <a:schemeClr val="bg1"/>
                </a:solidFill>
              </a:rPr>
              <a:t>variables </a:t>
            </a:r>
            <a:r>
              <a:rPr lang="fr-FR" dirty="0" smtClean="0">
                <a:solidFill>
                  <a:schemeClr val="bg1"/>
                </a:solidFill>
              </a:rPr>
              <a:t>catégorielles, </a:t>
            </a:r>
            <a:r>
              <a:rPr lang="fr-FR" dirty="0">
                <a:solidFill>
                  <a:schemeClr val="bg1"/>
                </a:solidFill>
              </a:rPr>
              <a:t>qui restituent les données informatives concernant les produits vendus en France.</a:t>
            </a:r>
          </a:p>
        </p:txBody>
      </p:sp>
    </p:spTree>
    <p:extLst>
      <p:ext uri="{BB962C8B-B14F-4D97-AF65-F5344CB8AC3E}">
        <p14:creationId xmlns:p14="http://schemas.microsoft.com/office/powerpoint/2010/main" val="12648628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98402" y="-72251"/>
            <a:ext cx="8679898" cy="543185"/>
          </a:xfrm>
        </p:spPr>
        <p:txBody>
          <a:bodyPr/>
          <a:lstStyle/>
          <a:p>
            <a:r>
              <a:rPr lang="en-US" sz="2400" dirty="0">
                <a:solidFill>
                  <a:schemeClr val="bg1">
                    <a:lumMod val="85000"/>
                  </a:schemeClr>
                </a:solidFill>
              </a:rPr>
              <a:t>L</a:t>
            </a:r>
            <a:r>
              <a:rPr lang="en-US" sz="2400" dirty="0" smtClean="0">
                <a:solidFill>
                  <a:schemeClr val="bg1">
                    <a:lumMod val="85000"/>
                  </a:schemeClr>
                </a:solidFill>
              </a:rPr>
              <a:t>a </a:t>
            </a:r>
            <a:r>
              <a:rPr lang="en-US" sz="2400" dirty="0">
                <a:solidFill>
                  <a:schemeClr val="bg1">
                    <a:lumMod val="85000"/>
                  </a:schemeClr>
                </a:solidFill>
              </a:rPr>
              <a:t>composition des </a:t>
            </a:r>
            <a:r>
              <a:rPr lang="en-US" sz="2400" dirty="0" err="1">
                <a:solidFill>
                  <a:schemeClr val="bg1">
                    <a:lumMod val="85000"/>
                  </a:schemeClr>
                </a:solidFill>
              </a:rPr>
              <a:t>produits</a:t>
            </a:r>
            <a:endParaRPr lang="en-US" sz="2400" dirty="0">
              <a:solidFill>
                <a:schemeClr val="bg1">
                  <a:lumMod val="85000"/>
                </a:schemeClr>
              </a:solidFill>
            </a:endParaRPr>
          </a:p>
        </p:txBody>
      </p:sp>
      <p:pic>
        <p:nvPicPr>
          <p:cNvPr id="4" name="Picture 3"/>
          <p:cNvPicPr>
            <a:picLocks noChangeAspect="1"/>
          </p:cNvPicPr>
          <p:nvPr/>
        </p:nvPicPr>
        <p:blipFill>
          <a:blip r:embed="rId2"/>
          <a:stretch>
            <a:fillRect/>
          </a:stretch>
        </p:blipFill>
        <p:spPr>
          <a:xfrm>
            <a:off x="1537252" y="764868"/>
            <a:ext cx="6214613" cy="895676"/>
          </a:xfrm>
          <a:prstGeom prst="rect">
            <a:avLst/>
          </a:prstGeom>
        </p:spPr>
      </p:pic>
      <p:pic>
        <p:nvPicPr>
          <p:cNvPr id="9" name="Picture 8"/>
          <p:cNvPicPr>
            <a:picLocks noChangeAspect="1"/>
          </p:cNvPicPr>
          <p:nvPr/>
        </p:nvPicPr>
        <p:blipFill>
          <a:blip r:embed="rId3"/>
          <a:stretch>
            <a:fillRect/>
          </a:stretch>
        </p:blipFill>
        <p:spPr>
          <a:xfrm>
            <a:off x="0" y="1954478"/>
            <a:ext cx="6606209" cy="2221604"/>
          </a:xfrm>
          <a:prstGeom prst="rect">
            <a:avLst/>
          </a:prstGeom>
        </p:spPr>
      </p:pic>
      <p:pic>
        <p:nvPicPr>
          <p:cNvPr id="10" name="Picture 9"/>
          <p:cNvPicPr>
            <a:picLocks noChangeAspect="1"/>
          </p:cNvPicPr>
          <p:nvPr/>
        </p:nvPicPr>
        <p:blipFill>
          <a:blip r:embed="rId4"/>
          <a:stretch>
            <a:fillRect/>
          </a:stretch>
        </p:blipFill>
        <p:spPr>
          <a:xfrm>
            <a:off x="5946608" y="1954478"/>
            <a:ext cx="3197392" cy="2221604"/>
          </a:xfrm>
          <a:prstGeom prst="rect">
            <a:avLst/>
          </a:prstGeom>
        </p:spPr>
      </p:pic>
    </p:spTree>
    <p:extLst>
      <p:ext uri="{BB962C8B-B14F-4D97-AF65-F5344CB8AC3E}">
        <p14:creationId xmlns:p14="http://schemas.microsoft.com/office/powerpoint/2010/main" val="23835907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046921"/>
            <a:ext cx="5426765" cy="3155368"/>
          </a:xfrm>
          <a:prstGeom prst="rect">
            <a:avLst/>
          </a:prstGeom>
        </p:spPr>
      </p:pic>
      <p:pic>
        <p:nvPicPr>
          <p:cNvPr id="6" name="Picture 5"/>
          <p:cNvPicPr>
            <a:picLocks noChangeAspect="1"/>
          </p:cNvPicPr>
          <p:nvPr/>
        </p:nvPicPr>
        <p:blipFill>
          <a:blip r:embed="rId3"/>
          <a:stretch>
            <a:fillRect/>
          </a:stretch>
        </p:blipFill>
        <p:spPr>
          <a:xfrm>
            <a:off x="4969565" y="1046921"/>
            <a:ext cx="4174435" cy="2542804"/>
          </a:xfrm>
          <a:prstGeom prst="rect">
            <a:avLst/>
          </a:prstGeom>
        </p:spPr>
      </p:pic>
      <p:sp>
        <p:nvSpPr>
          <p:cNvPr id="7" name="Rectangle 6"/>
          <p:cNvSpPr/>
          <p:nvPr/>
        </p:nvSpPr>
        <p:spPr>
          <a:xfrm>
            <a:off x="5496339" y="3679069"/>
            <a:ext cx="3578087" cy="523220"/>
          </a:xfrm>
          <a:prstGeom prst="rect">
            <a:avLst/>
          </a:prstGeom>
        </p:spPr>
        <p:txBody>
          <a:bodyPr wrap="square">
            <a:spAutoFit/>
          </a:bodyPr>
          <a:lstStyle/>
          <a:p>
            <a:r>
              <a:rPr lang="fr-FR" dirty="0" smtClean="0">
                <a:solidFill>
                  <a:schemeClr val="bg1"/>
                </a:solidFill>
              </a:rPr>
              <a:t>Sur </a:t>
            </a:r>
            <a:r>
              <a:rPr lang="fr-FR" dirty="0">
                <a:solidFill>
                  <a:schemeClr val="bg1"/>
                </a:solidFill>
              </a:rPr>
              <a:t>les SANDWICHS et les GLACES, il y a moins de produits bio</a:t>
            </a:r>
          </a:p>
        </p:txBody>
      </p:sp>
    </p:spTree>
    <p:extLst>
      <p:ext uri="{BB962C8B-B14F-4D97-AF65-F5344CB8AC3E}">
        <p14:creationId xmlns:p14="http://schemas.microsoft.com/office/powerpoint/2010/main" val="34728326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98402" y="92399"/>
            <a:ext cx="8679898" cy="543185"/>
          </a:xfrm>
        </p:spPr>
        <p:txBody>
          <a:bodyPr/>
          <a:lstStyle/>
          <a:p>
            <a:r>
              <a:rPr lang="fr-FR" sz="2400" dirty="0" smtClean="0">
                <a:solidFill>
                  <a:schemeClr val="bg1">
                    <a:lumMod val="85000"/>
                  </a:schemeClr>
                </a:solidFill>
              </a:rPr>
              <a:t>Produits </a:t>
            </a:r>
            <a:r>
              <a:rPr lang="fr-FR" sz="2400" dirty="0">
                <a:solidFill>
                  <a:schemeClr val="bg1">
                    <a:lumMod val="85000"/>
                  </a:schemeClr>
                </a:solidFill>
              </a:rPr>
              <a:t>les plus signalés avec leur teneur en sel</a:t>
            </a:r>
            <a:endParaRPr lang="en-US" sz="2400" dirty="0">
              <a:solidFill>
                <a:schemeClr val="bg1">
                  <a:lumMod val="85000"/>
                </a:schemeClr>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09" y="1238557"/>
            <a:ext cx="5891629" cy="2801593"/>
          </a:xfrm>
          <a:prstGeom prst="rect">
            <a:avLst/>
          </a:prstGeom>
        </p:spPr>
      </p:pic>
      <p:pic>
        <p:nvPicPr>
          <p:cNvPr id="4" name="Picture 3"/>
          <p:cNvPicPr>
            <a:picLocks noChangeAspect="1"/>
          </p:cNvPicPr>
          <p:nvPr/>
        </p:nvPicPr>
        <p:blipFill>
          <a:blip r:embed="rId3"/>
          <a:stretch>
            <a:fillRect/>
          </a:stretch>
        </p:blipFill>
        <p:spPr>
          <a:xfrm>
            <a:off x="6161200" y="1238557"/>
            <a:ext cx="2717100" cy="2801593"/>
          </a:xfrm>
          <a:prstGeom prst="rect">
            <a:avLst/>
          </a:prstGeom>
        </p:spPr>
      </p:pic>
    </p:spTree>
    <p:extLst>
      <p:ext uri="{BB962C8B-B14F-4D97-AF65-F5344CB8AC3E}">
        <p14:creationId xmlns:p14="http://schemas.microsoft.com/office/powerpoint/2010/main" val="1928143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5156043" cy="598800"/>
          </a:xfrm>
          <a:prstGeom prst="rect">
            <a:avLst/>
          </a:prstGeom>
        </p:spPr>
        <p:txBody>
          <a:bodyPr spcFirstLastPara="1" wrap="square" lIns="91425" tIns="91425" rIns="91425" bIns="91425" anchor="b" anchorCtr="0">
            <a:noAutofit/>
          </a:bodyPr>
          <a:lstStyle/>
          <a:p>
            <a:pPr lvl="0"/>
            <a:r>
              <a:rPr lang="en" dirty="0" smtClean="0"/>
              <a:t/>
            </a:r>
            <a:br>
              <a:rPr lang="en" dirty="0" smtClean="0"/>
            </a:br>
            <a:r>
              <a:rPr lang="fr-FR" sz="3000" dirty="0" smtClean="0"/>
              <a:t>Analyse </a:t>
            </a:r>
            <a:r>
              <a:rPr lang="fr-FR" sz="3000" dirty="0" err="1" smtClean="0"/>
              <a:t>univariée</a:t>
            </a:r>
            <a:endParaRPr sz="3000"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03</a:t>
            </a:r>
            <a:endParaRPr dirty="0"/>
          </a:p>
        </p:txBody>
      </p:sp>
      <p:sp>
        <p:nvSpPr>
          <p:cNvPr id="208" name="Google Shape;208;p43"/>
          <p:cNvSpPr txBox="1">
            <a:spLocks noGrp="1"/>
          </p:cNvSpPr>
          <p:nvPr>
            <p:ph type="subTitle" idx="1"/>
          </p:nvPr>
        </p:nvSpPr>
        <p:spPr>
          <a:xfrm>
            <a:off x="3762669" y="3720650"/>
            <a:ext cx="3645295" cy="464700"/>
          </a:xfrm>
          <a:prstGeom prst="rect">
            <a:avLst/>
          </a:prstGeom>
        </p:spPr>
        <p:txBody>
          <a:bodyPr spcFirstLastPara="1" wrap="square" lIns="91425" tIns="91425" rIns="91425" bIns="91425" anchor="t" anchorCtr="0">
            <a:noAutofit/>
          </a:bodyPr>
          <a:lstStyle/>
          <a:p>
            <a:pPr marL="0" lvl="0" indent="0"/>
            <a:r>
              <a:rPr lang="fr-FR" dirty="0" smtClean="0"/>
              <a:t>Dans </a:t>
            </a:r>
            <a:r>
              <a:rPr lang="fr-FR" dirty="0"/>
              <a:t>cette partie, nous analysons les variables </a:t>
            </a:r>
            <a:r>
              <a:rPr lang="fr-FR" dirty="0" smtClean="0"/>
              <a:t>une </a:t>
            </a:r>
            <a:r>
              <a:rPr lang="fr-FR" dirty="0"/>
              <a:t>par </a:t>
            </a:r>
            <a:r>
              <a:rPr lang="fr-FR" dirty="0" smtClean="0"/>
              <a:t>une.</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2929312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27" y="185722"/>
            <a:ext cx="1773200" cy="9963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027" y="1182035"/>
            <a:ext cx="1773200" cy="1773200"/>
          </a:xfrm>
          <a:prstGeom prst="rect">
            <a:avLst/>
          </a:prstGeom>
        </p:spPr>
      </p:pic>
      <p:sp>
        <p:nvSpPr>
          <p:cNvPr id="7" name="Rectangle 6"/>
          <p:cNvSpPr/>
          <p:nvPr/>
        </p:nvSpPr>
        <p:spPr>
          <a:xfrm>
            <a:off x="2289461" y="185722"/>
            <a:ext cx="6506818" cy="4832092"/>
          </a:xfrm>
          <a:prstGeom prst="rect">
            <a:avLst/>
          </a:prstGeom>
        </p:spPr>
        <p:txBody>
          <a:bodyPr wrap="square">
            <a:spAutoFit/>
          </a:bodyPr>
          <a:lstStyle/>
          <a:p>
            <a:r>
              <a:rPr lang="fr-FR" dirty="0">
                <a:solidFill>
                  <a:schemeClr val="bg1"/>
                </a:solidFill>
              </a:rPr>
              <a:t>L'agence "Santé publique France" a lancé un appel à projets pour trouver des idées innovantes d’applications en lien avec l'alimentation. </a:t>
            </a:r>
            <a:endParaRPr lang="fr-FR" dirty="0" smtClean="0">
              <a:solidFill>
                <a:schemeClr val="bg1"/>
              </a:solidFill>
            </a:endParaRPr>
          </a:p>
          <a:p>
            <a:endParaRPr lang="fr-FR" dirty="0">
              <a:solidFill>
                <a:schemeClr val="bg1"/>
              </a:solidFill>
            </a:endParaRPr>
          </a:p>
          <a:p>
            <a:endParaRPr lang="fr-FR" dirty="0" smtClean="0">
              <a:solidFill>
                <a:schemeClr val="bg1"/>
              </a:solidFill>
            </a:endParaRPr>
          </a:p>
          <a:p>
            <a:endParaRPr lang="fr-FR" b="1" dirty="0" smtClean="0">
              <a:solidFill>
                <a:schemeClr val="bg1"/>
              </a:solidFill>
            </a:endParaRPr>
          </a:p>
          <a:p>
            <a:r>
              <a:rPr lang="fr-FR" b="1" dirty="0" smtClean="0">
                <a:solidFill>
                  <a:schemeClr val="bg1"/>
                </a:solidFill>
              </a:rPr>
              <a:t>Les </a:t>
            </a:r>
            <a:r>
              <a:rPr lang="fr-FR" b="1" dirty="0">
                <a:solidFill>
                  <a:schemeClr val="bg1"/>
                </a:solidFill>
              </a:rPr>
              <a:t>données</a:t>
            </a:r>
            <a:endParaRPr lang="fr-FR" b="1" dirty="0" smtClean="0">
              <a:solidFill>
                <a:schemeClr val="bg1"/>
              </a:solidFill>
            </a:endParaRPr>
          </a:p>
          <a:p>
            <a:r>
              <a:rPr lang="fr-FR" dirty="0">
                <a:solidFill>
                  <a:schemeClr val="bg1"/>
                </a:solidFill>
              </a:rPr>
              <a:t>Le jeu de données Open Food </a:t>
            </a:r>
            <a:r>
              <a:rPr lang="fr-FR" dirty="0" err="1">
                <a:solidFill>
                  <a:schemeClr val="bg1"/>
                </a:solidFill>
              </a:rPr>
              <a:t>Facts</a:t>
            </a:r>
            <a:r>
              <a:rPr lang="fr-FR" dirty="0">
                <a:solidFill>
                  <a:schemeClr val="bg1"/>
                </a:solidFill>
              </a:rPr>
              <a:t> est disponible sur </a:t>
            </a:r>
            <a:r>
              <a:rPr lang="fr-FR" dirty="0">
                <a:solidFill>
                  <a:schemeClr val="bg1"/>
                </a:solidFill>
                <a:hlinkClick r:id="rId5"/>
              </a:rPr>
              <a:t>le site </a:t>
            </a:r>
            <a:r>
              <a:rPr lang="fr-FR" dirty="0" smtClean="0">
                <a:solidFill>
                  <a:schemeClr val="bg1"/>
                </a:solidFill>
                <a:hlinkClick r:id="rId5"/>
              </a:rPr>
              <a:t>officiel</a:t>
            </a:r>
            <a:r>
              <a:rPr lang="fr-FR" dirty="0" smtClean="0">
                <a:solidFill>
                  <a:schemeClr val="bg1"/>
                </a:solidFill>
              </a:rPr>
              <a:t>.</a:t>
            </a:r>
          </a:p>
          <a:p>
            <a:endParaRPr lang="fr-FR" dirty="0">
              <a:solidFill>
                <a:schemeClr val="bg1"/>
              </a:solidFill>
            </a:endParaRPr>
          </a:p>
          <a:p>
            <a:endParaRPr lang="fr-FR" dirty="0" smtClean="0">
              <a:solidFill>
                <a:schemeClr val="bg1"/>
              </a:solidFill>
            </a:endParaRPr>
          </a:p>
          <a:p>
            <a:endParaRPr lang="fr-FR" dirty="0" smtClean="0">
              <a:solidFill>
                <a:schemeClr val="bg1"/>
              </a:solidFill>
            </a:endParaRPr>
          </a:p>
          <a:p>
            <a:endParaRPr lang="fr-FR" dirty="0">
              <a:solidFill>
                <a:schemeClr val="bg1"/>
              </a:solidFill>
            </a:endParaRPr>
          </a:p>
          <a:p>
            <a:r>
              <a:rPr lang="fr-FR" altLang="ko-KR" b="1" dirty="0" smtClean="0">
                <a:solidFill>
                  <a:schemeClr val="bg1"/>
                </a:solidFill>
                <a:cs typeface="Arial" pitchFamily="34" charset="0"/>
              </a:rPr>
              <a:t>Mission</a:t>
            </a:r>
          </a:p>
          <a:p>
            <a:pPr algn="just"/>
            <a:r>
              <a:rPr lang="fr-FR" altLang="ko-KR" dirty="0">
                <a:solidFill>
                  <a:schemeClr val="bg1"/>
                </a:solidFill>
                <a:cs typeface="Arial" pitchFamily="34" charset="0"/>
              </a:rPr>
              <a:t>1) Traiter le jeu de </a:t>
            </a:r>
            <a:r>
              <a:rPr lang="fr-FR" altLang="ko-KR" dirty="0" smtClean="0">
                <a:solidFill>
                  <a:schemeClr val="bg1"/>
                </a:solidFill>
                <a:cs typeface="Arial" pitchFamily="34" charset="0"/>
              </a:rPr>
              <a:t>donnée.</a:t>
            </a:r>
            <a:endParaRPr lang="fr-FR" altLang="ko-KR" dirty="0">
              <a:solidFill>
                <a:schemeClr val="bg1"/>
              </a:solidFill>
              <a:cs typeface="Arial" pitchFamily="34" charset="0"/>
            </a:endParaRPr>
          </a:p>
          <a:p>
            <a:pPr algn="just"/>
            <a:r>
              <a:rPr lang="fr-FR" altLang="ko-KR" dirty="0">
                <a:solidFill>
                  <a:schemeClr val="bg1"/>
                </a:solidFill>
                <a:cs typeface="Arial" pitchFamily="34" charset="0"/>
              </a:rPr>
              <a:t>2) </a:t>
            </a:r>
            <a:r>
              <a:rPr lang="fr-FR" altLang="ko-KR" dirty="0" smtClean="0">
                <a:solidFill>
                  <a:schemeClr val="bg1"/>
                </a:solidFill>
                <a:cs typeface="Arial" pitchFamily="34" charset="0"/>
              </a:rPr>
              <a:t>Effectuer </a:t>
            </a:r>
            <a:r>
              <a:rPr lang="fr-FR" altLang="ko-KR" dirty="0">
                <a:solidFill>
                  <a:schemeClr val="bg1"/>
                </a:solidFill>
                <a:cs typeface="Arial" pitchFamily="34" charset="0"/>
              </a:rPr>
              <a:t>une analyse </a:t>
            </a:r>
            <a:r>
              <a:rPr lang="fr-FR" altLang="ko-KR" dirty="0" err="1">
                <a:solidFill>
                  <a:schemeClr val="bg1"/>
                </a:solidFill>
                <a:cs typeface="Arial" pitchFamily="34" charset="0"/>
              </a:rPr>
              <a:t>univariée</a:t>
            </a:r>
            <a:r>
              <a:rPr lang="fr-FR" altLang="ko-KR" dirty="0">
                <a:solidFill>
                  <a:schemeClr val="bg1"/>
                </a:solidFill>
                <a:cs typeface="Arial" pitchFamily="34" charset="0"/>
              </a:rPr>
              <a:t> pour chaque variable intéressante, afin de synthétiser son comportement</a:t>
            </a:r>
            <a:r>
              <a:rPr lang="fr-FR" altLang="ko-KR" dirty="0" smtClean="0">
                <a:solidFill>
                  <a:schemeClr val="bg1"/>
                </a:solidFill>
                <a:cs typeface="Arial" pitchFamily="34" charset="0"/>
              </a:rPr>
              <a:t>.</a:t>
            </a:r>
            <a:endParaRPr lang="fr-FR" altLang="ko-KR" dirty="0">
              <a:solidFill>
                <a:schemeClr val="bg1"/>
              </a:solidFill>
              <a:cs typeface="Arial" pitchFamily="34" charset="0"/>
            </a:endParaRPr>
          </a:p>
          <a:p>
            <a:pPr algn="just"/>
            <a:r>
              <a:rPr lang="fr-FR" altLang="ko-KR" dirty="0">
                <a:solidFill>
                  <a:schemeClr val="bg1"/>
                </a:solidFill>
                <a:cs typeface="Arial" pitchFamily="34" charset="0"/>
              </a:rPr>
              <a:t>3) Confirmer ou infirmer les hypothèses à l’aide d’une analyse multivariée. Effectuer les tests statistiques appropriés pour vérifier la significativité des résultats</a:t>
            </a:r>
            <a:r>
              <a:rPr lang="fr-FR" altLang="ko-KR" dirty="0" smtClean="0">
                <a:solidFill>
                  <a:schemeClr val="bg1"/>
                </a:solidFill>
                <a:cs typeface="Arial" pitchFamily="34" charset="0"/>
              </a:rPr>
              <a:t>.</a:t>
            </a:r>
            <a:endParaRPr lang="fr-FR" altLang="ko-KR" dirty="0">
              <a:solidFill>
                <a:schemeClr val="bg1"/>
              </a:solidFill>
              <a:cs typeface="Arial" pitchFamily="34" charset="0"/>
            </a:endParaRPr>
          </a:p>
          <a:p>
            <a:pPr algn="just"/>
            <a:r>
              <a:rPr lang="fr-FR" altLang="ko-KR" dirty="0">
                <a:solidFill>
                  <a:schemeClr val="bg1"/>
                </a:solidFill>
                <a:cs typeface="Arial" pitchFamily="34" charset="0"/>
              </a:rPr>
              <a:t>4) Élaborer une idée d’application. Identifier des arguments justifiant la faisabilité (ou non) de l’application à partir des données Open Food </a:t>
            </a:r>
            <a:r>
              <a:rPr lang="fr-FR" altLang="ko-KR" dirty="0" err="1">
                <a:solidFill>
                  <a:schemeClr val="bg1"/>
                </a:solidFill>
                <a:cs typeface="Arial" pitchFamily="34" charset="0"/>
              </a:rPr>
              <a:t>Facts</a:t>
            </a:r>
            <a:r>
              <a:rPr lang="fr-FR" altLang="ko-KR" dirty="0" smtClean="0">
                <a:solidFill>
                  <a:schemeClr val="bg1"/>
                </a:solidFill>
                <a:cs typeface="Arial" pitchFamily="34" charset="0"/>
              </a:rPr>
              <a:t>.</a:t>
            </a:r>
            <a:endParaRPr lang="fr-FR" altLang="ko-KR" dirty="0">
              <a:solidFill>
                <a:schemeClr val="bg1"/>
              </a:solidFill>
              <a:cs typeface="Arial" pitchFamily="34" charset="0"/>
            </a:endParaRPr>
          </a:p>
          <a:p>
            <a:pPr algn="just"/>
            <a:r>
              <a:rPr lang="fr-FR" altLang="ko-KR" dirty="0">
                <a:solidFill>
                  <a:schemeClr val="bg1"/>
                </a:solidFill>
                <a:cs typeface="Arial" pitchFamily="34" charset="0"/>
              </a:rPr>
              <a:t>5) Rédiger un </a:t>
            </a:r>
            <a:r>
              <a:rPr lang="fr-FR" altLang="ko-KR" dirty="0" smtClean="0">
                <a:solidFill>
                  <a:schemeClr val="bg1"/>
                </a:solidFill>
                <a:cs typeface="Arial" pitchFamily="34" charset="0"/>
              </a:rPr>
              <a:t>rapport</a:t>
            </a:r>
            <a:r>
              <a:rPr lang="fr-FR" altLang="ko-KR" dirty="0">
                <a:solidFill>
                  <a:schemeClr val="bg1"/>
                </a:solidFill>
                <a:cs typeface="Arial" pitchFamily="34" charset="0"/>
              </a:rPr>
              <a:t>.</a:t>
            </a:r>
          </a:p>
          <a:p>
            <a:pPr algn="just"/>
            <a:endParaRPr lang="fr-F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89532" y="76197"/>
            <a:ext cx="3532908" cy="3385542"/>
          </a:xfrm>
          <a:prstGeom prst="rect">
            <a:avLst/>
          </a:prstGeom>
        </p:spPr>
        <p:txBody>
          <a:bodyPr wrap="square">
            <a:spAutoFit/>
          </a:bodyPr>
          <a:lstStyle/>
          <a:p>
            <a:r>
              <a:rPr lang="fr-FR" sz="1600" dirty="0" smtClean="0">
                <a:solidFill>
                  <a:schemeClr val="bg1">
                    <a:lumMod val="85000"/>
                  </a:schemeClr>
                </a:solidFill>
              </a:rPr>
              <a:t>Distribution des </a:t>
            </a:r>
            <a:r>
              <a:rPr lang="fr-FR" sz="1600" dirty="0">
                <a:solidFill>
                  <a:schemeClr val="bg1">
                    <a:lumMod val="85000"/>
                  </a:schemeClr>
                </a:solidFill>
              </a:rPr>
              <a:t>données </a:t>
            </a:r>
            <a:r>
              <a:rPr lang="fr-FR" sz="1600" dirty="0" smtClean="0">
                <a:solidFill>
                  <a:schemeClr val="bg1">
                    <a:lumMod val="85000"/>
                  </a:schemeClr>
                </a:solidFill>
              </a:rPr>
              <a:t>quantitatives </a:t>
            </a:r>
          </a:p>
          <a:p>
            <a:r>
              <a:rPr lang="fr-FR" dirty="0" smtClean="0">
                <a:solidFill>
                  <a:schemeClr val="bg1">
                    <a:lumMod val="85000"/>
                  </a:schemeClr>
                </a:solidFill>
              </a:rPr>
              <a:t>(vérification de </a:t>
            </a:r>
            <a:r>
              <a:rPr lang="fr-FR" dirty="0">
                <a:solidFill>
                  <a:schemeClr val="bg1">
                    <a:lumMod val="85000"/>
                  </a:schemeClr>
                </a:solidFill>
              </a:rPr>
              <a:t>la </a:t>
            </a:r>
            <a:r>
              <a:rPr lang="fr-FR" dirty="0" smtClean="0">
                <a:solidFill>
                  <a:schemeClr val="bg1">
                    <a:lumMod val="85000"/>
                  </a:schemeClr>
                </a:solidFill>
              </a:rPr>
              <a:t>normalité)</a:t>
            </a:r>
          </a:p>
          <a:p>
            <a:endParaRPr lang="fr-FR" dirty="0">
              <a:solidFill>
                <a:schemeClr val="bg1">
                  <a:lumMod val="85000"/>
                </a:schemeClr>
              </a:solidFill>
            </a:endParaRPr>
          </a:p>
          <a:p>
            <a:endParaRPr lang="fr-FR" dirty="0" smtClean="0">
              <a:solidFill>
                <a:schemeClr val="bg1">
                  <a:lumMod val="85000"/>
                </a:schemeClr>
              </a:solidFill>
            </a:endParaRPr>
          </a:p>
          <a:p>
            <a:endParaRPr lang="fr-FR" dirty="0">
              <a:solidFill>
                <a:schemeClr val="bg1">
                  <a:lumMod val="85000"/>
                </a:schemeClr>
              </a:solidFill>
            </a:endParaRPr>
          </a:p>
          <a:p>
            <a:pPr marL="285750" indent="-285750">
              <a:buClr>
                <a:schemeClr val="bg1"/>
              </a:buClr>
              <a:buFont typeface="Wingdings" panose="05000000000000000000" pitchFamily="2" charset="2"/>
              <a:buChar char="Ø"/>
            </a:pPr>
            <a:r>
              <a:rPr lang="fr-FR" dirty="0">
                <a:solidFill>
                  <a:schemeClr val="bg1">
                    <a:lumMod val="85000"/>
                  </a:schemeClr>
                </a:solidFill>
              </a:rPr>
              <a:t>La plupart des distributions ont une courbe ressemblant à des distributions Gaussiennes asymétriques à gauche. Ce qui est logique compte tenu de l’échelle des </a:t>
            </a:r>
            <a:r>
              <a:rPr lang="fr-FR" dirty="0" smtClean="0">
                <a:solidFill>
                  <a:schemeClr val="bg1">
                    <a:lumMod val="85000"/>
                  </a:schemeClr>
                </a:solidFill>
              </a:rPr>
              <a:t>indicateurs</a:t>
            </a:r>
          </a:p>
          <a:p>
            <a:pPr marL="285750" indent="-285750">
              <a:buClr>
                <a:schemeClr val="bg1"/>
              </a:buClr>
              <a:buFont typeface="Wingdings" panose="05000000000000000000" pitchFamily="2" charset="2"/>
              <a:buChar char="Ø"/>
            </a:pPr>
            <a:endParaRPr lang="fr-FR" dirty="0">
              <a:solidFill>
                <a:schemeClr val="bg1">
                  <a:lumMod val="85000"/>
                </a:schemeClr>
              </a:solidFill>
            </a:endParaRPr>
          </a:p>
          <a:p>
            <a:pPr marL="285750" indent="-285750">
              <a:buClr>
                <a:schemeClr val="bg1"/>
              </a:buClr>
              <a:buFont typeface="Wingdings" panose="05000000000000000000" pitchFamily="2" charset="2"/>
              <a:buChar char="Ø"/>
            </a:pPr>
            <a:r>
              <a:rPr lang="fr-FR" dirty="0">
                <a:solidFill>
                  <a:schemeClr val="bg1">
                    <a:lumMod val="85000"/>
                  </a:schemeClr>
                </a:solidFill>
              </a:rPr>
              <a:t>Ces graphiques nous indique que des modèles simples de prédictions ne seront peut être pas performants.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4348"/>
            <a:ext cx="5289532" cy="5827848"/>
          </a:xfrm>
          <a:prstGeom prst="rect">
            <a:avLst/>
          </a:prstGeom>
        </p:spPr>
      </p:pic>
    </p:spTree>
    <p:extLst>
      <p:ext uri="{BB962C8B-B14F-4D97-AF65-F5344CB8AC3E}">
        <p14:creationId xmlns:p14="http://schemas.microsoft.com/office/powerpoint/2010/main" val="26714214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50103"/>
            <a:ext cx="3138985" cy="2418865"/>
          </a:xfrm>
          <a:prstGeom prst="rect">
            <a:avLst/>
          </a:prstGeom>
        </p:spPr>
      </p:pic>
      <p:pic>
        <p:nvPicPr>
          <p:cNvPr id="5" name="Picture 4"/>
          <p:cNvPicPr>
            <a:picLocks noChangeAspect="1"/>
          </p:cNvPicPr>
          <p:nvPr/>
        </p:nvPicPr>
        <p:blipFill>
          <a:blip r:embed="rId4"/>
          <a:stretch>
            <a:fillRect/>
          </a:stretch>
        </p:blipFill>
        <p:spPr>
          <a:xfrm>
            <a:off x="-1" y="2568968"/>
            <a:ext cx="3138985" cy="2292309"/>
          </a:xfrm>
          <a:prstGeom prst="rect">
            <a:avLst/>
          </a:prstGeom>
        </p:spPr>
      </p:pic>
      <p:pic>
        <p:nvPicPr>
          <p:cNvPr id="6" name="Picture 5"/>
          <p:cNvPicPr>
            <a:picLocks noChangeAspect="1"/>
          </p:cNvPicPr>
          <p:nvPr/>
        </p:nvPicPr>
        <p:blipFill>
          <a:blip r:embed="rId5"/>
          <a:stretch>
            <a:fillRect/>
          </a:stretch>
        </p:blipFill>
        <p:spPr>
          <a:xfrm>
            <a:off x="3138984" y="150103"/>
            <a:ext cx="3093391" cy="2418865"/>
          </a:xfrm>
          <a:prstGeom prst="rect">
            <a:avLst/>
          </a:prstGeom>
        </p:spPr>
      </p:pic>
      <p:pic>
        <p:nvPicPr>
          <p:cNvPr id="7" name="Picture 6"/>
          <p:cNvPicPr>
            <a:picLocks noChangeAspect="1"/>
          </p:cNvPicPr>
          <p:nvPr/>
        </p:nvPicPr>
        <p:blipFill>
          <a:blip r:embed="rId6"/>
          <a:stretch>
            <a:fillRect/>
          </a:stretch>
        </p:blipFill>
        <p:spPr>
          <a:xfrm>
            <a:off x="3138982" y="2504366"/>
            <a:ext cx="3106409" cy="2367886"/>
          </a:xfrm>
          <a:prstGeom prst="rect">
            <a:avLst/>
          </a:prstGeom>
        </p:spPr>
      </p:pic>
      <p:pic>
        <p:nvPicPr>
          <p:cNvPr id="8" name="Picture 7"/>
          <p:cNvPicPr>
            <a:picLocks noChangeAspect="1"/>
          </p:cNvPicPr>
          <p:nvPr/>
        </p:nvPicPr>
        <p:blipFill>
          <a:blip r:embed="rId7"/>
          <a:stretch>
            <a:fillRect/>
          </a:stretch>
        </p:blipFill>
        <p:spPr>
          <a:xfrm>
            <a:off x="6232375" y="150103"/>
            <a:ext cx="2915228" cy="2354263"/>
          </a:xfrm>
          <a:prstGeom prst="rect">
            <a:avLst/>
          </a:prstGeom>
        </p:spPr>
      </p:pic>
      <p:pic>
        <p:nvPicPr>
          <p:cNvPr id="9" name="Picture 8"/>
          <p:cNvPicPr>
            <a:picLocks noChangeAspect="1"/>
          </p:cNvPicPr>
          <p:nvPr/>
        </p:nvPicPr>
        <p:blipFill>
          <a:blip r:embed="rId8"/>
          <a:stretch>
            <a:fillRect/>
          </a:stretch>
        </p:blipFill>
        <p:spPr>
          <a:xfrm>
            <a:off x="6170193" y="2504366"/>
            <a:ext cx="3039592" cy="2354263"/>
          </a:xfrm>
          <a:prstGeom prst="rect">
            <a:avLst/>
          </a:prstGeom>
        </p:spPr>
      </p:pic>
    </p:spTree>
    <p:extLst>
      <p:ext uri="{BB962C8B-B14F-4D97-AF65-F5344CB8AC3E}">
        <p14:creationId xmlns:p14="http://schemas.microsoft.com/office/powerpoint/2010/main" val="3595715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5156043" cy="598800"/>
          </a:xfrm>
          <a:prstGeom prst="rect">
            <a:avLst/>
          </a:prstGeom>
        </p:spPr>
        <p:txBody>
          <a:bodyPr spcFirstLastPara="1" wrap="square" lIns="91425" tIns="91425" rIns="91425" bIns="91425" anchor="b" anchorCtr="0">
            <a:noAutofit/>
          </a:bodyPr>
          <a:lstStyle/>
          <a:p>
            <a:pPr lvl="0"/>
            <a:r>
              <a:rPr lang="en" dirty="0" smtClean="0"/>
              <a:t/>
            </a:r>
            <a:br>
              <a:rPr lang="en" dirty="0" smtClean="0"/>
            </a:br>
            <a:r>
              <a:rPr lang="fr-FR" sz="3000" dirty="0" smtClean="0"/>
              <a:t>Analyse </a:t>
            </a:r>
            <a:r>
              <a:rPr lang="fr-FR" sz="3000" dirty="0" err="1" smtClean="0"/>
              <a:t>bivariée</a:t>
            </a:r>
            <a:endParaRPr sz="3000"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03</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r>
              <a:rPr lang="fr-FR" dirty="0"/>
              <a:t>Dans cette partie, nous analysons </a:t>
            </a:r>
            <a:r>
              <a:rPr lang="fr-FR" dirty="0" smtClean="0"/>
              <a:t>les </a:t>
            </a:r>
            <a:r>
              <a:rPr lang="fr-FR" dirty="0"/>
              <a:t>variables </a:t>
            </a:r>
            <a:r>
              <a:rPr lang="fr-FR" dirty="0" smtClean="0"/>
              <a:t>2 </a:t>
            </a:r>
            <a:r>
              <a:rPr lang="fr-FR" dirty="0"/>
              <a:t>à </a:t>
            </a:r>
            <a:r>
              <a:rPr lang="fr-FR" dirty="0" smtClean="0"/>
              <a:t>2.</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95285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1">
            <a:extLst>
              <a:ext uri="{FF2B5EF4-FFF2-40B4-BE49-F238E27FC236}">
                <a16:creationId xmlns:a16="http://schemas.microsoft.com/office/drawing/2014/main" id="{D735F7F3-C1B5-4B60-A00A-4EB618DDFB5A}"/>
              </a:ext>
            </a:extLst>
          </p:cNvPr>
          <p:cNvSpPr txBox="1">
            <a:spLocks/>
          </p:cNvSpPr>
          <p:nvPr/>
        </p:nvSpPr>
        <p:spPr>
          <a:xfrm>
            <a:off x="339422" y="26593"/>
            <a:ext cx="8679898" cy="54318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fr-FR" sz="2400" dirty="0">
                <a:solidFill>
                  <a:schemeClr val="bg1">
                    <a:lumMod val="85000"/>
                  </a:schemeClr>
                </a:solidFill>
              </a:rPr>
              <a:t>Répartition </a:t>
            </a:r>
            <a:r>
              <a:rPr lang="fr-FR" sz="2400" dirty="0" smtClean="0">
                <a:solidFill>
                  <a:schemeClr val="bg1">
                    <a:lumMod val="85000"/>
                  </a:schemeClr>
                </a:solidFill>
              </a:rPr>
              <a:t>des </a:t>
            </a:r>
            <a:r>
              <a:rPr lang="fr-FR" sz="2400" dirty="0" err="1" smtClean="0">
                <a:solidFill>
                  <a:schemeClr val="bg1">
                    <a:lumMod val="85000"/>
                  </a:schemeClr>
                </a:solidFill>
              </a:rPr>
              <a:t>Nutri</a:t>
            </a:r>
            <a:r>
              <a:rPr lang="fr-FR" sz="2400" dirty="0">
                <a:solidFill>
                  <a:schemeClr val="bg1">
                    <a:lumMod val="85000"/>
                  </a:schemeClr>
                </a:solidFill>
              </a:rPr>
              <a:t>-score </a:t>
            </a:r>
            <a:r>
              <a:rPr lang="fr-FR" sz="2400" dirty="0" err="1" smtClean="0">
                <a:solidFill>
                  <a:schemeClr val="bg1">
                    <a:lumMod val="85000"/>
                  </a:schemeClr>
                </a:solidFill>
              </a:rPr>
              <a:t>Nutri</a:t>
            </a:r>
            <a:r>
              <a:rPr lang="fr-FR" sz="2400" dirty="0" smtClean="0">
                <a:solidFill>
                  <a:schemeClr val="bg1">
                    <a:lumMod val="85000"/>
                  </a:schemeClr>
                </a:solidFill>
              </a:rPr>
              <a:t>-grades</a:t>
            </a:r>
            <a:endParaRPr lang="en-US" sz="2400" dirty="0">
              <a:solidFill>
                <a:schemeClr val="bg1">
                  <a:lumMod val="85000"/>
                </a:schemeClr>
              </a:solidFill>
            </a:endParaRPr>
          </a:p>
        </p:txBody>
      </p:sp>
      <p:sp>
        <p:nvSpPr>
          <p:cNvPr id="3" name="Rectangle 2"/>
          <p:cNvSpPr/>
          <p:nvPr/>
        </p:nvSpPr>
        <p:spPr>
          <a:xfrm>
            <a:off x="-88710" y="2610487"/>
            <a:ext cx="5493692" cy="276999"/>
          </a:xfrm>
          <a:prstGeom prst="rect">
            <a:avLst/>
          </a:prstGeom>
        </p:spPr>
        <p:txBody>
          <a:bodyPr wrap="square">
            <a:spAutoFit/>
          </a:bodyPr>
          <a:lstStyle/>
          <a:p>
            <a:pPr algn="ctr"/>
            <a:r>
              <a:rPr lang="fr-FR" sz="1200" dirty="0" smtClean="0">
                <a:solidFill>
                  <a:schemeClr val="bg1"/>
                </a:solidFill>
              </a:rPr>
              <a:t>Distribution </a:t>
            </a:r>
            <a:r>
              <a:rPr lang="fr-FR" sz="1200" dirty="0">
                <a:solidFill>
                  <a:schemeClr val="bg1"/>
                </a:solidFill>
              </a:rPr>
              <a:t>des scores </a:t>
            </a:r>
            <a:r>
              <a:rPr lang="fr-FR" sz="1200" dirty="0" err="1">
                <a:solidFill>
                  <a:schemeClr val="bg1"/>
                </a:solidFill>
              </a:rPr>
              <a:t>Nutriscore</a:t>
            </a:r>
            <a:r>
              <a:rPr lang="fr-FR" sz="1200" dirty="0">
                <a:solidFill>
                  <a:schemeClr val="bg1"/>
                </a:solidFill>
              </a:rPr>
              <a:t> par </a:t>
            </a:r>
            <a:r>
              <a:rPr lang="fr-FR" sz="1200" dirty="0" smtClean="0">
                <a:solidFill>
                  <a:schemeClr val="bg1"/>
                </a:solidFill>
              </a:rPr>
              <a:t>catégorie (</a:t>
            </a:r>
            <a:r>
              <a:rPr lang="fr-FR" sz="1200" dirty="0" err="1" smtClean="0">
                <a:solidFill>
                  <a:schemeClr val="bg1"/>
                </a:solidFill>
              </a:rPr>
              <a:t>examples</a:t>
            </a:r>
            <a:r>
              <a:rPr lang="fr-FR" sz="1200" dirty="0" smtClean="0">
                <a:solidFill>
                  <a:schemeClr val="bg1"/>
                </a:solidFill>
              </a:rPr>
              <a:t>)</a:t>
            </a:r>
            <a:endParaRPr lang="fr-FR" sz="1200" dirty="0">
              <a:solidFill>
                <a:schemeClr val="bg1"/>
              </a:solidFill>
            </a:endParaRPr>
          </a:p>
        </p:txBody>
      </p:sp>
      <p:pic>
        <p:nvPicPr>
          <p:cNvPr id="2" name="Picture 1"/>
          <p:cNvPicPr>
            <a:picLocks noChangeAspect="1"/>
          </p:cNvPicPr>
          <p:nvPr/>
        </p:nvPicPr>
        <p:blipFill>
          <a:blip r:embed="rId2"/>
          <a:stretch>
            <a:fillRect/>
          </a:stretch>
        </p:blipFill>
        <p:spPr>
          <a:xfrm>
            <a:off x="-21880" y="617527"/>
            <a:ext cx="1972102" cy="1936441"/>
          </a:xfrm>
          <a:prstGeom prst="rect">
            <a:avLst/>
          </a:prstGeom>
        </p:spPr>
      </p:pic>
      <p:pic>
        <p:nvPicPr>
          <p:cNvPr id="8" name="Picture 7"/>
          <p:cNvPicPr>
            <a:picLocks noChangeAspect="1"/>
          </p:cNvPicPr>
          <p:nvPr/>
        </p:nvPicPr>
        <p:blipFill>
          <a:blip r:embed="rId3"/>
          <a:stretch>
            <a:fillRect/>
          </a:stretch>
        </p:blipFill>
        <p:spPr>
          <a:xfrm>
            <a:off x="1950222" y="621912"/>
            <a:ext cx="4462818" cy="1932056"/>
          </a:xfrm>
          <a:prstGeom prst="rect">
            <a:avLst/>
          </a:prstGeom>
        </p:spPr>
      </p:pic>
      <p:pic>
        <p:nvPicPr>
          <p:cNvPr id="11" name="Picture 10"/>
          <p:cNvPicPr>
            <a:picLocks noChangeAspect="1"/>
          </p:cNvPicPr>
          <p:nvPr/>
        </p:nvPicPr>
        <p:blipFill>
          <a:blip r:embed="rId4"/>
          <a:stretch>
            <a:fillRect/>
          </a:stretch>
        </p:blipFill>
        <p:spPr>
          <a:xfrm>
            <a:off x="0" y="3049404"/>
            <a:ext cx="6366041" cy="1947602"/>
          </a:xfrm>
          <a:prstGeom prst="rect">
            <a:avLst/>
          </a:prstGeom>
        </p:spPr>
      </p:pic>
      <p:pic>
        <p:nvPicPr>
          <p:cNvPr id="12" name="Picture 11"/>
          <p:cNvPicPr>
            <a:picLocks noChangeAspect="1"/>
          </p:cNvPicPr>
          <p:nvPr/>
        </p:nvPicPr>
        <p:blipFill>
          <a:blip r:embed="rId5"/>
          <a:stretch>
            <a:fillRect/>
          </a:stretch>
        </p:blipFill>
        <p:spPr>
          <a:xfrm>
            <a:off x="6287713" y="3049404"/>
            <a:ext cx="2856287" cy="1947602"/>
          </a:xfrm>
          <a:prstGeom prst="rect">
            <a:avLst/>
          </a:prstGeom>
        </p:spPr>
      </p:pic>
      <p:pic>
        <p:nvPicPr>
          <p:cNvPr id="13" name="Picture 12"/>
          <p:cNvPicPr>
            <a:picLocks noChangeAspect="1"/>
          </p:cNvPicPr>
          <p:nvPr/>
        </p:nvPicPr>
        <p:blipFill>
          <a:blip r:embed="rId6"/>
          <a:stretch>
            <a:fillRect/>
          </a:stretch>
        </p:blipFill>
        <p:spPr>
          <a:xfrm>
            <a:off x="3232068" y="3049405"/>
            <a:ext cx="3015302" cy="1947602"/>
          </a:xfrm>
          <a:prstGeom prst="rect">
            <a:avLst/>
          </a:prstGeom>
        </p:spPr>
      </p:pic>
      <p:pic>
        <p:nvPicPr>
          <p:cNvPr id="14" name="Picture 13"/>
          <p:cNvPicPr>
            <a:picLocks noChangeAspect="1"/>
          </p:cNvPicPr>
          <p:nvPr/>
        </p:nvPicPr>
        <p:blipFill>
          <a:blip r:embed="rId7"/>
          <a:stretch>
            <a:fillRect/>
          </a:stretch>
        </p:blipFill>
        <p:spPr>
          <a:xfrm>
            <a:off x="6570440" y="626298"/>
            <a:ext cx="2573560" cy="1927670"/>
          </a:xfrm>
          <a:prstGeom prst="rect">
            <a:avLst/>
          </a:prstGeom>
        </p:spPr>
      </p:pic>
    </p:spTree>
    <p:extLst>
      <p:ext uri="{BB962C8B-B14F-4D97-AF65-F5344CB8AC3E}">
        <p14:creationId xmlns:p14="http://schemas.microsoft.com/office/powerpoint/2010/main" val="33020422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1">
            <a:extLst>
              <a:ext uri="{FF2B5EF4-FFF2-40B4-BE49-F238E27FC236}">
                <a16:creationId xmlns:a16="http://schemas.microsoft.com/office/drawing/2014/main" id="{D735F7F3-C1B5-4B60-A00A-4EB618DDFB5A}"/>
              </a:ext>
            </a:extLst>
          </p:cNvPr>
          <p:cNvSpPr txBox="1">
            <a:spLocks/>
          </p:cNvSpPr>
          <p:nvPr/>
        </p:nvSpPr>
        <p:spPr>
          <a:xfrm>
            <a:off x="339422" y="26593"/>
            <a:ext cx="8679898" cy="54318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smtClean="0">
                <a:solidFill>
                  <a:schemeClr val="bg1">
                    <a:lumMod val="85000"/>
                  </a:schemeClr>
                </a:solidFill>
              </a:rPr>
              <a:t>Recherche de </a:t>
            </a:r>
            <a:r>
              <a:rPr lang="fr-FR" sz="2400" dirty="0" err="1" smtClean="0">
                <a:solidFill>
                  <a:schemeClr val="bg1">
                    <a:lumMod val="85000"/>
                  </a:schemeClr>
                </a:solidFill>
              </a:rPr>
              <a:t>correlations</a:t>
            </a:r>
            <a:endParaRPr lang="en-US" sz="2400" dirty="0">
              <a:solidFill>
                <a:schemeClr val="bg1">
                  <a:lumMod val="85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61" y="493616"/>
            <a:ext cx="3519414" cy="345185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0641" y="1324613"/>
            <a:ext cx="4388656" cy="3644285"/>
          </a:xfrm>
          <a:prstGeom prst="rect">
            <a:avLst/>
          </a:prstGeom>
        </p:spPr>
      </p:pic>
      <p:sp>
        <p:nvSpPr>
          <p:cNvPr id="3" name="Rectangle 2"/>
          <p:cNvSpPr/>
          <p:nvPr/>
        </p:nvSpPr>
        <p:spPr>
          <a:xfrm>
            <a:off x="4559681" y="569778"/>
            <a:ext cx="4572000" cy="830997"/>
          </a:xfrm>
          <a:prstGeom prst="rect">
            <a:avLst/>
          </a:prstGeom>
        </p:spPr>
        <p:txBody>
          <a:bodyPr>
            <a:spAutoFit/>
          </a:bodyPr>
          <a:lstStyle/>
          <a:p>
            <a:r>
              <a:rPr lang="fr-FR" sz="1200" dirty="0">
                <a:solidFill>
                  <a:schemeClr val="bg1"/>
                </a:solidFill>
              </a:rPr>
              <a:t>Le coefficient de corrélation de rang de Kendall ne suppose pas une distribution normale des variables et recherche une relation monotone entre deux variables.</a:t>
            </a:r>
          </a:p>
          <a:p>
            <a:endParaRPr lang="fr-FR" sz="1200" dirty="0">
              <a:solidFill>
                <a:schemeClr val="bg1"/>
              </a:solidFill>
            </a:endParaRPr>
          </a:p>
        </p:txBody>
      </p:sp>
      <p:sp>
        <p:nvSpPr>
          <p:cNvPr id="7" name="Rectangle 6"/>
          <p:cNvSpPr/>
          <p:nvPr/>
        </p:nvSpPr>
        <p:spPr>
          <a:xfrm>
            <a:off x="107371" y="3954049"/>
            <a:ext cx="4463246" cy="1200329"/>
          </a:xfrm>
          <a:prstGeom prst="rect">
            <a:avLst/>
          </a:prstGeom>
        </p:spPr>
        <p:txBody>
          <a:bodyPr wrap="square">
            <a:spAutoFit/>
          </a:bodyPr>
          <a:lstStyle/>
          <a:p>
            <a:r>
              <a:rPr lang="fr-FR" sz="1200" dirty="0">
                <a:solidFill>
                  <a:schemeClr val="bg1"/>
                </a:solidFill>
              </a:rPr>
              <a:t>Cette matrice des corrélations ne nous apporte pas </a:t>
            </a:r>
            <a:r>
              <a:rPr lang="fr-FR" sz="1200" dirty="0" err="1">
                <a:solidFill>
                  <a:schemeClr val="bg1"/>
                </a:solidFill>
              </a:rPr>
              <a:t>rééllement</a:t>
            </a:r>
            <a:r>
              <a:rPr lang="fr-FR" sz="1200" dirty="0">
                <a:solidFill>
                  <a:schemeClr val="bg1"/>
                </a:solidFill>
              </a:rPr>
              <a:t> d'informations mais confirme mathématiquement des éléments logiques : salt_100g est très fortement corrélé avec sodium_100g, fat_100g avec satured-fat_100g... Il faudra cependant tenir compte de ces fortes corrélation dans nos modèles, la colinéarité dégradant les performances.</a:t>
            </a:r>
          </a:p>
        </p:txBody>
      </p:sp>
    </p:spTree>
    <p:extLst>
      <p:ext uri="{BB962C8B-B14F-4D97-AF65-F5344CB8AC3E}">
        <p14:creationId xmlns:p14="http://schemas.microsoft.com/office/powerpoint/2010/main" val="1226541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33746" y="0"/>
            <a:ext cx="3484429" cy="5386090"/>
          </a:xfrm>
          <a:prstGeom prst="rect">
            <a:avLst/>
          </a:prstGeom>
        </p:spPr>
        <p:txBody>
          <a:bodyPr wrap="square">
            <a:spAutoFit/>
          </a:bodyPr>
          <a:lstStyle/>
          <a:p>
            <a:r>
              <a:rPr lang="fr-FR" sz="1200" dirty="0">
                <a:solidFill>
                  <a:schemeClr val="bg1"/>
                </a:solidFill>
              </a:rPr>
              <a:t>Notre analyse ci-dessus, nous permet de constater que le </a:t>
            </a:r>
            <a:r>
              <a:rPr lang="fr-FR" sz="1200" dirty="0" err="1">
                <a:solidFill>
                  <a:schemeClr val="bg1"/>
                </a:solidFill>
              </a:rPr>
              <a:t>Nutriscore</a:t>
            </a:r>
            <a:r>
              <a:rPr lang="fr-FR" sz="1200" dirty="0">
                <a:solidFill>
                  <a:schemeClr val="bg1"/>
                </a:solidFill>
              </a:rPr>
              <a:t> est corrélé avec 4 autres variables : </a:t>
            </a:r>
            <a:r>
              <a:rPr lang="fr-FR" sz="1200" dirty="0" smtClean="0">
                <a:solidFill>
                  <a:schemeClr val="bg1"/>
                </a:solidFill>
              </a:rPr>
              <a:t> l’énergie , les </a:t>
            </a:r>
            <a:r>
              <a:rPr lang="fr-FR" sz="1200" dirty="0">
                <a:solidFill>
                  <a:schemeClr val="bg1"/>
                </a:solidFill>
              </a:rPr>
              <a:t>gras </a:t>
            </a:r>
            <a:r>
              <a:rPr lang="fr-FR" sz="1200" dirty="0" smtClean="0">
                <a:solidFill>
                  <a:schemeClr val="bg1"/>
                </a:solidFill>
              </a:rPr>
              <a:t>, les </a:t>
            </a:r>
            <a:r>
              <a:rPr lang="fr-FR" sz="1200" dirty="0">
                <a:solidFill>
                  <a:schemeClr val="bg1"/>
                </a:solidFill>
              </a:rPr>
              <a:t>gras saturés </a:t>
            </a:r>
            <a:r>
              <a:rPr lang="fr-FR" sz="1200" dirty="0" smtClean="0">
                <a:solidFill>
                  <a:schemeClr val="bg1"/>
                </a:solidFill>
              </a:rPr>
              <a:t>, les </a:t>
            </a:r>
            <a:r>
              <a:rPr lang="fr-FR" sz="1200" dirty="0">
                <a:solidFill>
                  <a:schemeClr val="bg1"/>
                </a:solidFill>
              </a:rPr>
              <a:t>sucres </a:t>
            </a:r>
            <a:endParaRPr lang="fr-FR" sz="1200" dirty="0" smtClean="0">
              <a:solidFill>
                <a:schemeClr val="bg1"/>
              </a:solidFill>
            </a:endParaRPr>
          </a:p>
          <a:p>
            <a:r>
              <a:rPr lang="fr-FR" sz="1200" dirty="0">
                <a:solidFill>
                  <a:schemeClr val="bg1"/>
                </a:solidFill>
              </a:rPr>
              <a:t/>
            </a:r>
            <a:br>
              <a:rPr lang="fr-FR" sz="1200" dirty="0">
                <a:solidFill>
                  <a:schemeClr val="bg1"/>
                </a:solidFill>
              </a:rPr>
            </a:br>
            <a:r>
              <a:rPr lang="fr-FR" sz="1200" dirty="0">
                <a:solidFill>
                  <a:schemeClr val="bg1"/>
                </a:solidFill>
              </a:rPr>
              <a:t>On peut émettre </a:t>
            </a:r>
            <a:r>
              <a:rPr lang="fr-FR" sz="1200" dirty="0" smtClean="0">
                <a:solidFill>
                  <a:schemeClr val="bg1"/>
                </a:solidFill>
              </a:rPr>
              <a:t>:</a:t>
            </a:r>
            <a:endParaRPr lang="fr-FR" sz="1200" dirty="0">
              <a:solidFill>
                <a:schemeClr val="bg1"/>
              </a:solidFill>
            </a:endParaRPr>
          </a:p>
          <a:p>
            <a:pPr marL="171450" indent="-171450">
              <a:buClr>
                <a:schemeClr val="bg1"/>
              </a:buClr>
              <a:buFont typeface="Wingdings" panose="05000000000000000000" pitchFamily="2" charset="2"/>
              <a:buChar char="ü"/>
            </a:pPr>
            <a:r>
              <a:rPr lang="fr-FR" sz="1200" dirty="0" smtClean="0">
                <a:solidFill>
                  <a:schemeClr val="bg1"/>
                </a:solidFill>
              </a:rPr>
              <a:t>Le </a:t>
            </a:r>
            <a:r>
              <a:rPr lang="fr-FR" sz="1200" dirty="0">
                <a:solidFill>
                  <a:schemeClr val="bg1"/>
                </a:solidFill>
              </a:rPr>
              <a:t>sel et le sodium pourraient être synthétisés en une seule variable </a:t>
            </a:r>
            <a:r>
              <a:rPr lang="fr-FR" sz="1200" dirty="0" smtClean="0">
                <a:solidFill>
                  <a:schemeClr val="bg1"/>
                </a:solidFill>
              </a:rPr>
              <a:t>;</a:t>
            </a:r>
          </a:p>
          <a:p>
            <a:pPr marL="171450" indent="-171450">
              <a:buClr>
                <a:schemeClr val="bg1"/>
              </a:buClr>
              <a:buFont typeface="Wingdings" panose="05000000000000000000" pitchFamily="2" charset="2"/>
              <a:buChar char="ü"/>
            </a:pPr>
            <a:endParaRPr lang="fr-FR" sz="1200" dirty="0">
              <a:solidFill>
                <a:schemeClr val="bg1"/>
              </a:solidFill>
            </a:endParaRPr>
          </a:p>
          <a:p>
            <a:pPr marL="171450" indent="-171450">
              <a:buClr>
                <a:schemeClr val="bg1"/>
              </a:buClr>
              <a:buFont typeface="Wingdings" panose="05000000000000000000" pitchFamily="2" charset="2"/>
              <a:buChar char="ü"/>
            </a:pPr>
            <a:r>
              <a:rPr lang="fr-FR" sz="1200" dirty="0" smtClean="0">
                <a:solidFill>
                  <a:schemeClr val="bg1"/>
                </a:solidFill>
              </a:rPr>
              <a:t>L'énergie </a:t>
            </a:r>
            <a:r>
              <a:rPr lang="fr-FR" sz="1200" dirty="0">
                <a:solidFill>
                  <a:schemeClr val="bg1"/>
                </a:solidFill>
              </a:rPr>
              <a:t>est fortement corrélée à la présence de lipides (dont les acides gras saturés) et les glucides (dont le sucre</a:t>
            </a:r>
            <a:r>
              <a:rPr lang="fr-FR" sz="1200" dirty="0" smtClean="0">
                <a:solidFill>
                  <a:schemeClr val="bg1"/>
                </a:solidFill>
              </a:rPr>
              <a:t>);</a:t>
            </a:r>
          </a:p>
          <a:p>
            <a:pPr marL="171450" indent="-171450">
              <a:buClr>
                <a:schemeClr val="bg1"/>
              </a:buClr>
              <a:buFont typeface="Wingdings" panose="05000000000000000000" pitchFamily="2" charset="2"/>
              <a:buChar char="ü"/>
            </a:pPr>
            <a:endParaRPr lang="fr-FR" sz="1200" dirty="0">
              <a:solidFill>
                <a:schemeClr val="bg1"/>
              </a:solidFill>
            </a:endParaRPr>
          </a:p>
          <a:p>
            <a:pPr marL="171450" indent="-171450">
              <a:buClr>
                <a:schemeClr val="bg1"/>
              </a:buClr>
              <a:buFont typeface="Wingdings" panose="05000000000000000000" pitchFamily="2" charset="2"/>
              <a:buChar char="ü"/>
            </a:pPr>
            <a:r>
              <a:rPr lang="fr-FR" sz="1200" dirty="0" smtClean="0">
                <a:solidFill>
                  <a:schemeClr val="bg1"/>
                </a:solidFill>
              </a:rPr>
              <a:t>Sans </a:t>
            </a:r>
            <a:r>
              <a:rPr lang="fr-FR" sz="1200" dirty="0">
                <a:solidFill>
                  <a:schemeClr val="bg1"/>
                </a:solidFill>
              </a:rPr>
              <a:t>grande surprise, les acides gras saturés sont fortement corrélés aux lipides, tout comme le sucre est corrélé aux glucides </a:t>
            </a:r>
            <a:r>
              <a:rPr lang="fr-FR" sz="1200" dirty="0" smtClean="0">
                <a:solidFill>
                  <a:schemeClr val="bg1"/>
                </a:solidFill>
              </a:rPr>
              <a:t>;</a:t>
            </a:r>
          </a:p>
          <a:p>
            <a:pPr marL="171450" indent="-171450">
              <a:buClr>
                <a:schemeClr val="bg1"/>
              </a:buClr>
              <a:buFont typeface="Wingdings" panose="05000000000000000000" pitchFamily="2" charset="2"/>
              <a:buChar char="ü"/>
            </a:pPr>
            <a:endParaRPr lang="fr-FR" sz="1200" dirty="0" smtClean="0">
              <a:solidFill>
                <a:schemeClr val="bg1"/>
              </a:solidFill>
            </a:endParaRPr>
          </a:p>
          <a:p>
            <a:pPr marL="171450" indent="-171450">
              <a:buClr>
                <a:schemeClr val="bg1"/>
              </a:buClr>
              <a:buFont typeface="Wingdings" panose="05000000000000000000" pitchFamily="2" charset="2"/>
              <a:buChar char="ü"/>
            </a:pPr>
            <a:r>
              <a:rPr lang="fr-FR" sz="1200" dirty="0" smtClean="0">
                <a:solidFill>
                  <a:schemeClr val="bg1"/>
                </a:solidFill>
              </a:rPr>
              <a:t>La </a:t>
            </a:r>
            <a:r>
              <a:rPr lang="fr-FR" sz="1200" dirty="0">
                <a:solidFill>
                  <a:schemeClr val="bg1"/>
                </a:solidFill>
              </a:rPr>
              <a:t>présence conjointe de lipides/acides gras saturés et de sucre influe de manière négative sur le nutrition-grade</a:t>
            </a:r>
            <a:r>
              <a:rPr lang="fr-FR" sz="1200" dirty="0" smtClean="0">
                <a:solidFill>
                  <a:schemeClr val="bg1"/>
                </a:solidFill>
              </a:rPr>
              <a:t>.</a:t>
            </a:r>
          </a:p>
          <a:p>
            <a:pPr marL="171450" indent="-171450">
              <a:buClr>
                <a:schemeClr val="bg1"/>
              </a:buClr>
              <a:buFont typeface="Wingdings" panose="05000000000000000000" pitchFamily="2" charset="2"/>
              <a:buChar char="ü"/>
            </a:pPr>
            <a:endParaRPr lang="fr-FR" sz="1200" dirty="0">
              <a:solidFill>
                <a:schemeClr val="bg1"/>
              </a:solidFill>
            </a:endParaRPr>
          </a:p>
          <a:p>
            <a:r>
              <a:rPr lang="fr-FR" sz="1100" b="1" dirty="0" smtClean="0">
                <a:solidFill>
                  <a:schemeClr val="bg1"/>
                </a:solidFill>
              </a:rPr>
              <a:t>Notre </a:t>
            </a:r>
            <a:r>
              <a:rPr lang="fr-FR" sz="1100" b="1" dirty="0">
                <a:solidFill>
                  <a:schemeClr val="bg1"/>
                </a:solidFill>
              </a:rPr>
              <a:t>concept d'application pourrait donc être d'estimer le grade </a:t>
            </a:r>
            <a:r>
              <a:rPr lang="fr-FR" sz="1100" b="1" dirty="0" err="1">
                <a:solidFill>
                  <a:schemeClr val="bg1"/>
                </a:solidFill>
              </a:rPr>
              <a:t>Nutriscore</a:t>
            </a:r>
            <a:r>
              <a:rPr lang="fr-FR" sz="1100" b="1" dirty="0">
                <a:solidFill>
                  <a:schemeClr val="bg1"/>
                </a:solidFill>
              </a:rPr>
              <a:t> et le score correspondant grâce à une régression linéaire multiple sur les variables les plus </a:t>
            </a:r>
            <a:r>
              <a:rPr lang="fr-FR" sz="1100" b="1" dirty="0" smtClean="0">
                <a:solidFill>
                  <a:schemeClr val="bg1"/>
                </a:solidFill>
              </a:rPr>
              <a:t>corrélées</a:t>
            </a:r>
            <a:r>
              <a:rPr lang="fr-FR" sz="1100" dirty="0" smtClean="0">
                <a:solidFill>
                  <a:schemeClr val="bg1"/>
                </a:solidFill>
              </a:rPr>
              <a:t>. Nous </a:t>
            </a:r>
            <a:r>
              <a:rPr lang="fr-FR" sz="1100" dirty="0">
                <a:solidFill>
                  <a:schemeClr val="bg1"/>
                </a:solidFill>
              </a:rPr>
              <a:t>allons vérifier si cette théorie fonctionne grâce à la </a:t>
            </a:r>
            <a:r>
              <a:rPr lang="fr-FR" sz="1100" b="1" dirty="0">
                <a:solidFill>
                  <a:schemeClr val="bg1"/>
                </a:solidFill>
              </a:rPr>
              <a:t>régression linéaire multivariée</a:t>
            </a:r>
            <a:r>
              <a:rPr lang="fr-FR" sz="1100" dirty="0">
                <a:solidFill>
                  <a:schemeClr val="bg1"/>
                </a:solidFill>
              </a:rPr>
              <a:t>.</a:t>
            </a:r>
          </a:p>
          <a:p>
            <a:pPr marL="171450" indent="-171450">
              <a:buClr>
                <a:schemeClr val="bg1"/>
              </a:buClr>
              <a:buFont typeface="Wingdings" panose="05000000000000000000" pitchFamily="2" charset="2"/>
              <a:buChar char="ü"/>
            </a:pPr>
            <a:endParaRPr lang="fr-FR" sz="1200" dirty="0">
              <a:solidFill>
                <a:schemeClr val="bg1"/>
              </a:solidFill>
            </a:endParaRPr>
          </a:p>
          <a:p>
            <a:endParaRPr lang="fr-FR"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143500" cy="5143500"/>
          </a:xfrm>
          <a:prstGeom prst="rect">
            <a:avLst/>
          </a:prstGeom>
        </p:spPr>
      </p:pic>
    </p:spTree>
    <p:extLst>
      <p:ext uri="{BB962C8B-B14F-4D97-AF65-F5344CB8AC3E}">
        <p14:creationId xmlns:p14="http://schemas.microsoft.com/office/powerpoint/2010/main" val="31603003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453847"/>
            <a:ext cx="5156043" cy="598800"/>
          </a:xfrm>
          <a:prstGeom prst="rect">
            <a:avLst/>
          </a:prstGeom>
        </p:spPr>
        <p:txBody>
          <a:bodyPr spcFirstLastPara="1" wrap="square" lIns="91425" tIns="91425" rIns="91425" bIns="91425" anchor="b" anchorCtr="0">
            <a:noAutofit/>
          </a:bodyPr>
          <a:lstStyle/>
          <a:p>
            <a:pPr lvl="0"/>
            <a:r>
              <a:rPr lang="en" dirty="0" smtClean="0"/>
              <a:t/>
            </a:r>
            <a:br>
              <a:rPr lang="en" dirty="0" smtClean="0"/>
            </a:br>
            <a:r>
              <a:rPr lang="fr-FR" sz="3000" dirty="0" smtClean="0"/>
              <a:t>Analyse </a:t>
            </a:r>
            <a:r>
              <a:rPr lang="fr-FR" sz="3200" dirty="0" smtClean="0"/>
              <a:t>multivarié</a:t>
            </a:r>
            <a:endParaRPr sz="3000"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04</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746318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1">
            <a:extLst>
              <a:ext uri="{FF2B5EF4-FFF2-40B4-BE49-F238E27FC236}">
                <a16:creationId xmlns:a16="http://schemas.microsoft.com/office/drawing/2014/main" id="{D735F7F3-C1B5-4B60-A00A-4EB618DDFB5A}"/>
              </a:ext>
            </a:extLst>
          </p:cNvPr>
          <p:cNvSpPr txBox="1">
            <a:spLocks/>
          </p:cNvSpPr>
          <p:nvPr/>
        </p:nvSpPr>
        <p:spPr>
          <a:xfrm>
            <a:off x="339422" y="26593"/>
            <a:ext cx="8679898" cy="54318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smtClean="0">
                <a:solidFill>
                  <a:schemeClr val="bg1">
                    <a:lumMod val="85000"/>
                  </a:schemeClr>
                </a:solidFill>
              </a:rPr>
              <a:t>Analyse </a:t>
            </a:r>
            <a:r>
              <a:rPr lang="fr-FR" sz="2400" dirty="0">
                <a:solidFill>
                  <a:schemeClr val="bg1">
                    <a:lumMod val="85000"/>
                  </a:schemeClr>
                </a:solidFill>
              </a:rPr>
              <a:t>en Composantes </a:t>
            </a:r>
            <a:r>
              <a:rPr lang="fr-FR" sz="2400" dirty="0" smtClean="0">
                <a:solidFill>
                  <a:schemeClr val="bg1">
                    <a:lumMod val="85000"/>
                  </a:schemeClr>
                </a:solidFill>
              </a:rPr>
              <a:t>Principales</a:t>
            </a:r>
            <a:endParaRPr lang="en-US" sz="2400" dirty="0">
              <a:solidFill>
                <a:schemeClr val="bg1">
                  <a:lumMod val="85000"/>
                </a:schemeClr>
              </a:solidFill>
            </a:endParaRPr>
          </a:p>
        </p:txBody>
      </p:sp>
      <p:sp>
        <p:nvSpPr>
          <p:cNvPr id="2" name="Rectangle 1"/>
          <p:cNvSpPr/>
          <p:nvPr/>
        </p:nvSpPr>
        <p:spPr>
          <a:xfrm>
            <a:off x="4763491" y="945274"/>
            <a:ext cx="4255829" cy="3108543"/>
          </a:xfrm>
          <a:prstGeom prst="rect">
            <a:avLst/>
          </a:prstGeom>
        </p:spPr>
        <p:txBody>
          <a:bodyPr wrap="square">
            <a:spAutoFit/>
          </a:bodyPr>
          <a:lstStyle/>
          <a:p>
            <a:r>
              <a:rPr lang="fr-FR" dirty="0">
                <a:solidFill>
                  <a:schemeClr val="bg1"/>
                </a:solidFill>
              </a:rPr>
              <a:t>Réduction dimensionnelle</a:t>
            </a:r>
            <a:r>
              <a:rPr lang="fr-FR" dirty="0" smtClean="0">
                <a:solidFill>
                  <a:schemeClr val="bg1"/>
                </a:solidFill>
              </a:rPr>
              <a:t>.</a:t>
            </a:r>
          </a:p>
          <a:p>
            <a:endParaRPr lang="fr-FR" dirty="0">
              <a:solidFill>
                <a:schemeClr val="bg1"/>
              </a:solidFill>
            </a:endParaRPr>
          </a:p>
          <a:p>
            <a:r>
              <a:rPr lang="fr-FR" dirty="0">
                <a:solidFill>
                  <a:schemeClr val="bg1"/>
                </a:solidFill>
              </a:rPr>
              <a:t>Pour cette réduction du nombre de dimensions, nous allons réaliser une Analyse en Composantes Principale (PCA), l'une des méthodes d'analyse de données multivariées les plus utilisées. Elle permet d'explorer des jeux de données multidimensionnels constitués de variables quantitatives.</a:t>
            </a:r>
          </a:p>
          <a:p>
            <a:endParaRPr lang="fr-FR" dirty="0">
              <a:solidFill>
                <a:schemeClr val="bg1"/>
              </a:solidFill>
            </a:endParaRPr>
          </a:p>
          <a:p>
            <a:r>
              <a:rPr lang="fr-FR" dirty="0">
                <a:solidFill>
                  <a:schemeClr val="bg1"/>
                </a:solidFill>
              </a:rPr>
              <a:t>Pour cela, nous utiliserons la méthode PCA du module </a:t>
            </a:r>
            <a:r>
              <a:rPr lang="fr-FR" dirty="0" err="1">
                <a:solidFill>
                  <a:schemeClr val="bg1"/>
                </a:solidFill>
              </a:rPr>
              <a:t>decomposition</a:t>
            </a:r>
            <a:r>
              <a:rPr lang="fr-FR" dirty="0">
                <a:solidFill>
                  <a:schemeClr val="bg1"/>
                </a:solidFill>
              </a:rPr>
              <a:t> </a:t>
            </a:r>
            <a:r>
              <a:rPr lang="fr-FR" dirty="0" err="1">
                <a:solidFill>
                  <a:schemeClr val="bg1"/>
                </a:solidFill>
              </a:rPr>
              <a:t>Sklearn</a:t>
            </a:r>
            <a:r>
              <a:rPr lang="fr-FR" dirty="0">
                <a:solidFill>
                  <a:schemeClr val="bg1"/>
                </a:solidFill>
              </a:rPr>
              <a:t> sur les variables numériques centrées et réduite. Nous prendrons en variable illustrative de cette ACP le grade </a:t>
            </a:r>
            <a:r>
              <a:rPr lang="fr-FR" dirty="0" err="1">
                <a:solidFill>
                  <a:schemeClr val="bg1"/>
                </a:solidFill>
              </a:rPr>
              <a:t>Nutriscore</a:t>
            </a:r>
            <a:r>
              <a:rPr lang="fr-FR" dirty="0">
                <a:solidFill>
                  <a:schemeClr val="bg1"/>
                </a:solidFill>
              </a:rPr>
              <a:t> du produit.</a:t>
            </a:r>
          </a:p>
        </p:txBody>
      </p:sp>
      <p:pic>
        <p:nvPicPr>
          <p:cNvPr id="7" name="Picture 6"/>
          <p:cNvPicPr>
            <a:picLocks noChangeAspect="1"/>
          </p:cNvPicPr>
          <p:nvPr/>
        </p:nvPicPr>
        <p:blipFill>
          <a:blip r:embed="rId3"/>
          <a:stretch>
            <a:fillRect/>
          </a:stretch>
        </p:blipFill>
        <p:spPr>
          <a:xfrm>
            <a:off x="148216" y="1001778"/>
            <a:ext cx="4615275" cy="3166233"/>
          </a:xfrm>
          <a:prstGeom prst="rect">
            <a:avLst/>
          </a:prstGeom>
        </p:spPr>
      </p:pic>
      <p:sp>
        <p:nvSpPr>
          <p:cNvPr id="9" name="Rectangle 8"/>
          <p:cNvSpPr/>
          <p:nvPr/>
        </p:nvSpPr>
        <p:spPr>
          <a:xfrm>
            <a:off x="69016" y="4397315"/>
            <a:ext cx="8664584" cy="523220"/>
          </a:xfrm>
          <a:prstGeom prst="rect">
            <a:avLst/>
          </a:prstGeom>
        </p:spPr>
        <p:txBody>
          <a:bodyPr wrap="square">
            <a:spAutoFit/>
          </a:bodyPr>
          <a:lstStyle/>
          <a:p>
            <a:r>
              <a:rPr lang="fr-FR" dirty="0">
                <a:solidFill>
                  <a:schemeClr val="bg1"/>
                </a:solidFill>
              </a:rPr>
              <a:t>Les 2 premiers plans factoriels couvrent une inertie d'un peu plus de 82.98%. Une analyse sur F1 et  F2  semble donc cohérente.</a:t>
            </a:r>
          </a:p>
        </p:txBody>
      </p:sp>
    </p:spTree>
    <p:extLst>
      <p:ext uri="{BB962C8B-B14F-4D97-AF65-F5344CB8AC3E}">
        <p14:creationId xmlns:p14="http://schemas.microsoft.com/office/powerpoint/2010/main" val="21314943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1">
            <a:extLst>
              <a:ext uri="{FF2B5EF4-FFF2-40B4-BE49-F238E27FC236}">
                <a16:creationId xmlns:a16="http://schemas.microsoft.com/office/drawing/2014/main" id="{D735F7F3-C1B5-4B60-A00A-4EB618DDFB5A}"/>
              </a:ext>
            </a:extLst>
          </p:cNvPr>
          <p:cNvSpPr txBox="1">
            <a:spLocks/>
          </p:cNvSpPr>
          <p:nvPr/>
        </p:nvSpPr>
        <p:spPr>
          <a:xfrm>
            <a:off x="339422" y="26593"/>
            <a:ext cx="8679898" cy="54318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smtClean="0">
                <a:solidFill>
                  <a:schemeClr val="bg1">
                    <a:lumMod val="85000"/>
                  </a:schemeClr>
                </a:solidFill>
              </a:rPr>
              <a:t>Analyse </a:t>
            </a:r>
            <a:r>
              <a:rPr lang="fr-FR" sz="2400" dirty="0">
                <a:solidFill>
                  <a:schemeClr val="bg1">
                    <a:lumMod val="85000"/>
                  </a:schemeClr>
                </a:solidFill>
              </a:rPr>
              <a:t>en Composantes </a:t>
            </a:r>
            <a:r>
              <a:rPr lang="fr-FR" sz="2400" dirty="0" smtClean="0">
                <a:solidFill>
                  <a:schemeClr val="bg1">
                    <a:lumMod val="85000"/>
                  </a:schemeClr>
                </a:solidFill>
              </a:rPr>
              <a:t>Principales</a:t>
            </a:r>
            <a:endParaRPr lang="en-US" sz="2400" dirty="0">
              <a:solidFill>
                <a:schemeClr val="bg1">
                  <a:lumMod val="85000"/>
                </a:schemeClr>
              </a:solidFill>
            </a:endParaRPr>
          </a:p>
        </p:txBody>
      </p:sp>
      <p:pic>
        <p:nvPicPr>
          <p:cNvPr id="2" name="Picture 1"/>
          <p:cNvPicPr>
            <a:picLocks noChangeAspect="1"/>
          </p:cNvPicPr>
          <p:nvPr/>
        </p:nvPicPr>
        <p:blipFill>
          <a:blip r:embed="rId3"/>
          <a:stretch>
            <a:fillRect/>
          </a:stretch>
        </p:blipFill>
        <p:spPr>
          <a:xfrm>
            <a:off x="80475" y="991768"/>
            <a:ext cx="3189600" cy="3141994"/>
          </a:xfrm>
          <a:prstGeom prst="rect">
            <a:avLst/>
          </a:prstGeom>
        </p:spPr>
      </p:pic>
      <p:pic>
        <p:nvPicPr>
          <p:cNvPr id="7" name="Picture 6"/>
          <p:cNvPicPr>
            <a:picLocks noChangeAspect="1"/>
          </p:cNvPicPr>
          <p:nvPr/>
        </p:nvPicPr>
        <p:blipFill>
          <a:blip r:embed="rId4"/>
          <a:stretch>
            <a:fillRect/>
          </a:stretch>
        </p:blipFill>
        <p:spPr>
          <a:xfrm>
            <a:off x="3350551" y="982465"/>
            <a:ext cx="3196193" cy="3176463"/>
          </a:xfrm>
          <a:prstGeom prst="rect">
            <a:avLst/>
          </a:prstGeom>
        </p:spPr>
      </p:pic>
      <p:sp>
        <p:nvSpPr>
          <p:cNvPr id="9" name="Rectangle 8"/>
          <p:cNvSpPr/>
          <p:nvPr/>
        </p:nvSpPr>
        <p:spPr>
          <a:xfrm>
            <a:off x="75296" y="4390084"/>
            <a:ext cx="9068704" cy="553998"/>
          </a:xfrm>
          <a:prstGeom prst="rect">
            <a:avLst/>
          </a:prstGeom>
        </p:spPr>
        <p:txBody>
          <a:bodyPr wrap="square">
            <a:spAutoFit/>
          </a:bodyPr>
          <a:lstStyle/>
          <a:p>
            <a:r>
              <a:rPr lang="fr-FR" sz="1000" dirty="0">
                <a:solidFill>
                  <a:schemeClr val="bg1"/>
                </a:solidFill>
                <a:latin typeface="Consolas" panose="020B0609020204030204" pitchFamily="49" charset="0"/>
              </a:rPr>
              <a:t/>
            </a:r>
            <a:br>
              <a:rPr lang="fr-FR" sz="1000" dirty="0">
                <a:solidFill>
                  <a:schemeClr val="bg1"/>
                </a:solidFill>
                <a:latin typeface="Consolas" panose="020B0609020204030204" pitchFamily="49" charset="0"/>
              </a:rPr>
            </a:br>
            <a:r>
              <a:rPr lang="fr-FR" sz="1000" dirty="0">
                <a:solidFill>
                  <a:schemeClr val="bg1"/>
                </a:solidFill>
                <a:latin typeface="Consolas" panose="020B0609020204030204" pitchFamily="49" charset="0"/>
              </a:rPr>
              <a:t>Nous pouvons décider de ne retenir que les </a:t>
            </a:r>
            <a:r>
              <a:rPr lang="fr-FR" sz="1000" b="1" dirty="0" smtClean="0">
                <a:solidFill>
                  <a:schemeClr val="bg1"/>
                </a:solidFill>
                <a:latin typeface="Consolas" panose="020B0609020204030204" pitchFamily="49" charset="0"/>
              </a:rPr>
              <a:t>4 </a:t>
            </a:r>
            <a:r>
              <a:rPr lang="fr-FR" sz="1000" b="1" dirty="0">
                <a:solidFill>
                  <a:schemeClr val="bg1"/>
                </a:solidFill>
                <a:latin typeface="Consolas" panose="020B0609020204030204" pitchFamily="49" charset="0"/>
              </a:rPr>
              <a:t>premières </a:t>
            </a:r>
            <a:r>
              <a:rPr lang="fr-FR" sz="1000" b="1" dirty="0" smtClean="0">
                <a:solidFill>
                  <a:schemeClr val="bg1"/>
                </a:solidFill>
                <a:latin typeface="Consolas" panose="020B0609020204030204" pitchFamily="49" charset="0"/>
              </a:rPr>
              <a:t>composantes</a:t>
            </a:r>
            <a:r>
              <a:rPr lang="fr-FR" sz="1000" dirty="0" smtClean="0">
                <a:solidFill>
                  <a:schemeClr val="bg1"/>
                </a:solidFill>
                <a:latin typeface="Consolas" panose="020B0609020204030204" pitchFamily="49" charset="0"/>
              </a:rPr>
              <a:t> </a:t>
            </a:r>
            <a:r>
              <a:rPr lang="fr-FR" sz="1000" dirty="0">
                <a:solidFill>
                  <a:schemeClr val="bg1"/>
                </a:solidFill>
                <a:latin typeface="Consolas" panose="020B0609020204030204" pitchFamily="49" charset="0"/>
              </a:rPr>
              <a:t>si nous considérons le fait qu'elles capturent </a:t>
            </a:r>
            <a:r>
              <a:rPr lang="fr-FR" sz="1000" b="1" dirty="0" smtClean="0">
                <a:solidFill>
                  <a:schemeClr val="bg1"/>
                </a:solidFill>
                <a:latin typeface="Consolas" panose="020B0609020204030204" pitchFamily="49" charset="0"/>
              </a:rPr>
              <a:t>82,98% </a:t>
            </a:r>
            <a:r>
              <a:rPr lang="fr-FR" sz="1000" b="1" dirty="0">
                <a:solidFill>
                  <a:schemeClr val="bg1"/>
                </a:solidFill>
                <a:latin typeface="Consolas" panose="020B0609020204030204" pitchFamily="49" charset="0"/>
              </a:rPr>
              <a:t>de la </a:t>
            </a:r>
            <a:r>
              <a:rPr lang="fr-FR" sz="1000" b="1" dirty="0" smtClean="0">
                <a:solidFill>
                  <a:schemeClr val="bg1"/>
                </a:solidFill>
                <a:latin typeface="Consolas" panose="020B0609020204030204" pitchFamily="49" charset="0"/>
              </a:rPr>
              <a:t>variance</a:t>
            </a:r>
            <a:r>
              <a:rPr lang="fr-FR" sz="1000" dirty="0" smtClean="0">
                <a:solidFill>
                  <a:schemeClr val="bg1"/>
                </a:solidFill>
                <a:latin typeface="Consolas" panose="020B0609020204030204" pitchFamily="49" charset="0"/>
              </a:rPr>
              <a:t> </a:t>
            </a:r>
            <a:r>
              <a:rPr lang="fr-FR" sz="1000" dirty="0">
                <a:solidFill>
                  <a:schemeClr val="bg1"/>
                </a:solidFill>
                <a:latin typeface="Consolas" panose="020B0609020204030204" pitchFamily="49" charset="0"/>
              </a:rPr>
              <a:t>est </a:t>
            </a:r>
            <a:r>
              <a:rPr lang="fr-FR" sz="1000" dirty="0" smtClean="0">
                <a:solidFill>
                  <a:schemeClr val="bg1"/>
                </a:solidFill>
                <a:latin typeface="Consolas" panose="020B0609020204030204" pitchFamily="49" charset="0"/>
              </a:rPr>
              <a:t>suffisant.</a:t>
            </a:r>
            <a:endParaRPr lang="fr-FR" sz="1000" dirty="0">
              <a:solidFill>
                <a:schemeClr val="bg1"/>
              </a:solidFill>
              <a:latin typeface="Consolas" panose="020B0609020204030204" pitchFamily="49" charset="0"/>
            </a:endParaRPr>
          </a:p>
        </p:txBody>
      </p:sp>
      <p:sp>
        <p:nvSpPr>
          <p:cNvPr id="11" name="Rectangle 10"/>
          <p:cNvSpPr/>
          <p:nvPr/>
        </p:nvSpPr>
        <p:spPr>
          <a:xfrm>
            <a:off x="6707696" y="1212865"/>
            <a:ext cx="2436304" cy="2092881"/>
          </a:xfrm>
          <a:prstGeom prst="rect">
            <a:avLst/>
          </a:prstGeom>
        </p:spPr>
        <p:txBody>
          <a:bodyPr wrap="square">
            <a:spAutoFit/>
          </a:bodyPr>
          <a:lstStyle/>
          <a:p>
            <a:r>
              <a:rPr lang="fr-FR" sz="1000" dirty="0">
                <a:solidFill>
                  <a:schemeClr val="bg1"/>
                </a:solidFill>
                <a:latin typeface="Consolas" panose="020B0609020204030204" pitchFamily="49" charset="0"/>
              </a:rPr>
              <a:t>Les variables les mieux </a:t>
            </a:r>
            <a:r>
              <a:rPr lang="fr-FR" sz="1000" dirty="0" smtClean="0">
                <a:solidFill>
                  <a:schemeClr val="bg1"/>
                </a:solidFill>
                <a:latin typeface="Consolas" panose="020B0609020204030204" pitchFamily="49" charset="0"/>
              </a:rPr>
              <a:t>représentées :</a:t>
            </a:r>
          </a:p>
          <a:p>
            <a:endParaRPr lang="fr-FR" sz="1000" i="1" dirty="0" smtClean="0">
              <a:solidFill>
                <a:schemeClr val="bg1"/>
              </a:solidFill>
              <a:latin typeface="Consolas" panose="020B0609020204030204" pitchFamily="49" charset="0"/>
            </a:endParaRPr>
          </a:p>
          <a:p>
            <a:r>
              <a:rPr lang="fr-FR" sz="1000" i="1" dirty="0" smtClean="0">
                <a:solidFill>
                  <a:schemeClr val="bg1"/>
                </a:solidFill>
                <a:latin typeface="Consolas" panose="020B0609020204030204" pitchFamily="49" charset="0"/>
              </a:rPr>
              <a:t>Dimension 1 : </a:t>
            </a:r>
            <a:r>
              <a:rPr lang="fr-FR" sz="1000" b="1" dirty="0" smtClean="0">
                <a:solidFill>
                  <a:schemeClr val="bg1"/>
                </a:solidFill>
                <a:latin typeface="Consolas" panose="020B0609020204030204" pitchFamily="49" charset="0"/>
              </a:rPr>
              <a:t>l'énergie</a:t>
            </a:r>
            <a:r>
              <a:rPr lang="fr-FR" sz="1000" b="1" dirty="0">
                <a:solidFill>
                  <a:schemeClr val="bg1"/>
                </a:solidFill>
                <a:latin typeface="Consolas" panose="020B0609020204030204" pitchFamily="49" charset="0"/>
              </a:rPr>
              <a:t>, les lipides et les acides gras </a:t>
            </a:r>
            <a:r>
              <a:rPr lang="fr-FR" sz="1000" b="1" dirty="0" smtClean="0">
                <a:solidFill>
                  <a:schemeClr val="bg1"/>
                </a:solidFill>
                <a:latin typeface="Consolas" panose="020B0609020204030204" pitchFamily="49" charset="0"/>
              </a:rPr>
              <a:t>saturés</a:t>
            </a:r>
            <a:r>
              <a:rPr lang="fr-FR" sz="1000" dirty="0" smtClean="0">
                <a:solidFill>
                  <a:schemeClr val="bg1"/>
                </a:solidFill>
                <a:latin typeface="Consolas" panose="020B0609020204030204" pitchFamily="49" charset="0"/>
              </a:rPr>
              <a:t>.</a:t>
            </a:r>
            <a:endParaRPr lang="fr-FR" sz="1000" dirty="0">
              <a:solidFill>
                <a:schemeClr val="bg1"/>
              </a:solidFill>
              <a:latin typeface="Consolas" panose="020B0609020204030204" pitchFamily="49" charset="0"/>
            </a:endParaRPr>
          </a:p>
          <a:p>
            <a:r>
              <a:rPr lang="fr-FR" sz="1000" i="1" dirty="0" smtClean="0">
                <a:solidFill>
                  <a:schemeClr val="bg1"/>
                </a:solidFill>
                <a:latin typeface="Consolas" panose="020B0609020204030204" pitchFamily="49" charset="0"/>
              </a:rPr>
              <a:t>Dimension 2</a:t>
            </a:r>
            <a:r>
              <a:rPr lang="fr-FR" sz="1000" dirty="0" smtClean="0">
                <a:solidFill>
                  <a:schemeClr val="bg1"/>
                </a:solidFill>
                <a:latin typeface="Consolas" panose="020B0609020204030204" pitchFamily="49" charset="0"/>
              </a:rPr>
              <a:t> </a:t>
            </a:r>
            <a:r>
              <a:rPr lang="fr-FR" sz="1000" dirty="0">
                <a:solidFill>
                  <a:schemeClr val="bg1"/>
                </a:solidFill>
                <a:latin typeface="Consolas" panose="020B0609020204030204" pitchFamily="49" charset="0"/>
              </a:rPr>
              <a:t>: </a:t>
            </a:r>
            <a:r>
              <a:rPr lang="fr-FR" sz="1000" b="1" dirty="0" smtClean="0">
                <a:solidFill>
                  <a:schemeClr val="bg1"/>
                </a:solidFill>
                <a:latin typeface="Consolas" panose="020B0609020204030204" pitchFamily="49" charset="0"/>
              </a:rPr>
              <a:t>les </a:t>
            </a:r>
            <a:r>
              <a:rPr lang="fr-FR" sz="1000" b="1" dirty="0">
                <a:solidFill>
                  <a:schemeClr val="bg1"/>
                </a:solidFill>
                <a:latin typeface="Consolas" panose="020B0609020204030204" pitchFamily="49" charset="0"/>
              </a:rPr>
              <a:t>glucides, le sucre, le sel et le </a:t>
            </a:r>
            <a:r>
              <a:rPr lang="fr-FR" sz="1000" b="1" dirty="0" smtClean="0">
                <a:solidFill>
                  <a:schemeClr val="bg1"/>
                </a:solidFill>
                <a:latin typeface="Consolas" panose="020B0609020204030204" pitchFamily="49" charset="0"/>
              </a:rPr>
              <a:t>sodium</a:t>
            </a:r>
            <a:r>
              <a:rPr lang="fr-FR" sz="1000" dirty="0" smtClean="0">
                <a:solidFill>
                  <a:schemeClr val="bg1"/>
                </a:solidFill>
                <a:latin typeface="Consolas" panose="020B0609020204030204" pitchFamily="49" charset="0"/>
              </a:rPr>
              <a:t>.</a:t>
            </a:r>
          </a:p>
          <a:p>
            <a:endParaRPr lang="fr-FR" sz="1000" dirty="0">
              <a:solidFill>
                <a:schemeClr val="bg1"/>
              </a:solidFill>
              <a:latin typeface="Consolas" panose="020B0609020204030204" pitchFamily="49" charset="0"/>
            </a:endParaRPr>
          </a:p>
          <a:p>
            <a:r>
              <a:rPr lang="fr-FR" sz="1000" i="1" dirty="0" smtClean="0">
                <a:solidFill>
                  <a:schemeClr val="bg1"/>
                </a:solidFill>
                <a:latin typeface="Consolas" panose="020B0609020204030204" pitchFamily="49" charset="0"/>
              </a:rPr>
              <a:t>Dimension 3</a:t>
            </a:r>
            <a:r>
              <a:rPr lang="fr-FR" sz="1000" i="1" dirty="0">
                <a:solidFill>
                  <a:schemeClr val="bg1"/>
                </a:solidFill>
                <a:latin typeface="Consolas" panose="020B0609020204030204" pitchFamily="49" charset="0"/>
              </a:rPr>
              <a:t> </a:t>
            </a:r>
            <a:r>
              <a:rPr lang="fr-FR" sz="1000" dirty="0" smtClean="0">
                <a:solidFill>
                  <a:schemeClr val="bg1"/>
                </a:solidFill>
                <a:latin typeface="Consolas" panose="020B0609020204030204" pitchFamily="49" charset="0"/>
              </a:rPr>
              <a:t>: les </a:t>
            </a:r>
            <a:r>
              <a:rPr lang="fr-FR" sz="1000" b="1" dirty="0" smtClean="0">
                <a:solidFill>
                  <a:schemeClr val="bg1"/>
                </a:solidFill>
                <a:latin typeface="Consolas" panose="020B0609020204030204" pitchFamily="49" charset="0"/>
              </a:rPr>
              <a:t>fibres</a:t>
            </a:r>
            <a:r>
              <a:rPr lang="fr-FR" sz="1000" dirty="0" smtClean="0">
                <a:solidFill>
                  <a:schemeClr val="bg1"/>
                </a:solidFill>
                <a:latin typeface="Consolas" panose="020B0609020204030204" pitchFamily="49" charset="0"/>
              </a:rPr>
              <a:t>.</a:t>
            </a:r>
          </a:p>
          <a:p>
            <a:endParaRPr lang="fr-FR" sz="1000" dirty="0" smtClean="0">
              <a:solidFill>
                <a:schemeClr val="bg1"/>
              </a:solidFill>
              <a:latin typeface="Consolas" panose="020B0609020204030204" pitchFamily="49" charset="0"/>
            </a:endParaRPr>
          </a:p>
          <a:p>
            <a:r>
              <a:rPr lang="fr-FR" sz="1000" i="1" dirty="0" smtClean="0">
                <a:solidFill>
                  <a:schemeClr val="bg1"/>
                </a:solidFill>
                <a:latin typeface="Consolas" panose="020B0609020204030204" pitchFamily="49" charset="0"/>
              </a:rPr>
              <a:t>Dimension 4</a:t>
            </a:r>
            <a:r>
              <a:rPr lang="fr-FR" sz="1000" dirty="0" smtClean="0">
                <a:solidFill>
                  <a:schemeClr val="bg1"/>
                </a:solidFill>
                <a:latin typeface="Consolas" panose="020B0609020204030204" pitchFamily="49" charset="0"/>
              </a:rPr>
              <a:t> </a:t>
            </a:r>
            <a:r>
              <a:rPr lang="fr-FR" sz="1000" dirty="0">
                <a:solidFill>
                  <a:schemeClr val="bg1"/>
                </a:solidFill>
                <a:latin typeface="Consolas" panose="020B0609020204030204" pitchFamily="49" charset="0"/>
              </a:rPr>
              <a:t>: </a:t>
            </a:r>
            <a:r>
              <a:rPr lang="fr-FR" sz="1000" dirty="0" smtClean="0">
                <a:solidFill>
                  <a:schemeClr val="bg1"/>
                </a:solidFill>
                <a:latin typeface="Consolas" panose="020B0609020204030204" pitchFamily="49" charset="0"/>
              </a:rPr>
              <a:t>les </a:t>
            </a:r>
            <a:r>
              <a:rPr lang="fr-FR" sz="1000" b="1" dirty="0" smtClean="0">
                <a:solidFill>
                  <a:schemeClr val="bg1"/>
                </a:solidFill>
                <a:latin typeface="Consolas" panose="020B0609020204030204" pitchFamily="49" charset="0"/>
              </a:rPr>
              <a:t>protéines</a:t>
            </a:r>
            <a:r>
              <a:rPr lang="fr-FR" sz="1000" dirty="0" smtClean="0">
                <a:solidFill>
                  <a:schemeClr val="bg1"/>
                </a:solidFill>
                <a:latin typeface="Consolas" panose="020B0609020204030204" pitchFamily="49" charset="0"/>
              </a:rPr>
              <a:t>.</a:t>
            </a:r>
            <a:r>
              <a:rPr lang="fr-FR" sz="1000" dirty="0">
                <a:solidFill>
                  <a:schemeClr val="bg1"/>
                </a:solidFill>
                <a:latin typeface="Consolas" panose="020B0609020204030204" pitchFamily="49" charset="0"/>
              </a:rPr>
              <a:t/>
            </a:r>
            <a:br>
              <a:rPr lang="fr-FR" sz="1000" dirty="0">
                <a:solidFill>
                  <a:schemeClr val="bg1"/>
                </a:solidFill>
                <a:latin typeface="Consolas" panose="020B0609020204030204" pitchFamily="49" charset="0"/>
              </a:rPr>
            </a:br>
            <a:endParaRPr lang="fr-FR" sz="1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742874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63161" y="256784"/>
            <a:ext cx="5708406" cy="4502751"/>
          </a:xfrm>
          <a:prstGeom prst="rect">
            <a:avLst/>
          </a:prstGeom>
        </p:spPr>
      </p:pic>
    </p:spTree>
    <p:extLst>
      <p:ext uri="{BB962C8B-B14F-4D97-AF65-F5344CB8AC3E}">
        <p14:creationId xmlns:p14="http://schemas.microsoft.com/office/powerpoint/2010/main" val="15897710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lvl="0"/>
            <a:r>
              <a:rPr lang="fr-FR" dirty="0" smtClean="0"/>
              <a:t>Présentation </a:t>
            </a:r>
            <a:r>
              <a:rPr lang="fr-FR" dirty="0"/>
              <a:t>de l’application</a:t>
            </a:r>
            <a:br>
              <a:rPr lang="fr-FR" dirty="0"/>
            </a:br>
            <a:endParaRPr dirty="0"/>
          </a:p>
        </p:txBody>
      </p:sp>
      <p:sp>
        <p:nvSpPr>
          <p:cNvPr id="171" name="Google Shape;171;p39"/>
          <p:cNvSpPr txBox="1">
            <a:spLocks noGrp="1"/>
          </p:cNvSpPr>
          <p:nvPr>
            <p:ph type="body" idx="1"/>
          </p:nvPr>
        </p:nvSpPr>
        <p:spPr>
          <a:xfrm>
            <a:off x="938499" y="1246024"/>
            <a:ext cx="7370614" cy="3465123"/>
          </a:xfrm>
          <a:prstGeom prst="rect">
            <a:avLst/>
          </a:prstGeom>
        </p:spPr>
        <p:txBody>
          <a:bodyPr spcFirstLastPara="1" wrap="square" lIns="91425" tIns="91425" rIns="91425" bIns="91425" anchor="t" anchorCtr="0">
            <a:noAutofit/>
          </a:bodyPr>
          <a:lstStyle/>
          <a:p>
            <a:pPr marL="0" lvl="0" indent="0">
              <a:buNone/>
            </a:pPr>
            <a:r>
              <a:rPr lang="fr-FR" dirty="0" smtClean="0">
                <a:uFill>
                  <a:noFill/>
                </a:uFill>
              </a:rPr>
              <a:t>Dans </a:t>
            </a:r>
            <a:r>
              <a:rPr lang="fr-FR" dirty="0">
                <a:uFill>
                  <a:noFill/>
                </a:uFill>
              </a:rPr>
              <a:t>ce projet, nous allons approfondir les différentes informations dont nous disposons sur les </a:t>
            </a:r>
            <a:r>
              <a:rPr lang="fr-FR" dirty="0" smtClean="0">
                <a:uFill>
                  <a:noFill/>
                </a:uFill>
              </a:rPr>
              <a:t>produits. </a:t>
            </a:r>
            <a:r>
              <a:rPr lang="fr-FR" dirty="0">
                <a:uFill>
                  <a:noFill/>
                </a:uFill>
              </a:rPr>
              <a:t>Notre objectif est d'identifier l'impact des produits alimentaires que nous consommons sur la santé </a:t>
            </a:r>
            <a:r>
              <a:rPr lang="fr-FR" dirty="0" smtClean="0">
                <a:uFill>
                  <a:noFill/>
                </a:uFill>
              </a:rPr>
              <a:t>humaine.</a:t>
            </a:r>
            <a:r>
              <a:rPr lang="fr-FR" b="1" dirty="0" smtClean="0">
                <a:uFill>
                  <a:noFill/>
                </a:uFill>
              </a:rPr>
              <a:t> </a:t>
            </a:r>
            <a:r>
              <a:rPr lang="fr-FR" b="1" dirty="0">
                <a:uFill>
                  <a:noFill/>
                </a:uFill>
              </a:rPr>
              <a:t>Le but ultime étant de faire des choix alimentaires meilleurs et plus sains en mettant l'accent sur la nutrition des personnes hypertendu.</a:t>
            </a:r>
          </a:p>
          <a:p>
            <a:pPr marL="0" lvl="0" indent="0" algn="ctr">
              <a:buNone/>
            </a:pPr>
            <a:endParaRPr lang="fr-FR" sz="1400" b="1" dirty="0">
              <a:uFill>
                <a:noFill/>
              </a:uFill>
            </a:endParaRPr>
          </a:p>
          <a:p>
            <a:pPr marL="0" lvl="0" indent="0" algn="ctr">
              <a:buNone/>
            </a:pPr>
            <a:r>
              <a:rPr lang="fr-FR" sz="1400" b="1" i="1" dirty="0" smtClean="0">
                <a:uFill>
                  <a:noFill/>
                </a:uFill>
              </a:rPr>
              <a:t>Application </a:t>
            </a:r>
            <a:r>
              <a:rPr lang="fr-FR" sz="1400" b="1" i="1" dirty="0">
                <a:uFill>
                  <a:noFill/>
                </a:uFill>
              </a:rPr>
              <a:t>sur l’alimentation </a:t>
            </a:r>
            <a:r>
              <a:rPr lang="fr-FR" sz="1400" b="1" i="1" dirty="0" smtClean="0">
                <a:uFill>
                  <a:noFill/>
                </a:uFill>
              </a:rPr>
              <a:t>au </a:t>
            </a:r>
            <a:r>
              <a:rPr lang="fr-FR" sz="1400" b="1" i="1" dirty="0">
                <a:uFill>
                  <a:noFill/>
                </a:uFill>
              </a:rPr>
              <a:t>service de la santé </a:t>
            </a:r>
            <a:r>
              <a:rPr lang="fr-FR" sz="1400" b="1" i="1" dirty="0" smtClean="0">
                <a:uFill>
                  <a:noFill/>
                </a:uFill>
              </a:rPr>
              <a:t>publique pour </a:t>
            </a:r>
            <a:r>
              <a:rPr lang="fr-FR" sz="1400" b="1" i="1" dirty="0">
                <a:uFill>
                  <a:noFill/>
                </a:uFill>
              </a:rPr>
              <a:t>une alimentation saine et la prévention de l'hypertension </a:t>
            </a:r>
            <a:r>
              <a:rPr lang="fr-FR" sz="1400" b="1" i="1" dirty="0" smtClean="0">
                <a:uFill>
                  <a:noFill/>
                </a:uFill>
              </a:rPr>
              <a:t>:</a:t>
            </a:r>
            <a:endParaRPr lang="fr-FR" sz="1400" b="1" i="1" dirty="0">
              <a:uFill>
                <a:noFill/>
              </a:uFill>
            </a:endParaRPr>
          </a:p>
          <a:p>
            <a:pPr marL="0" lvl="0" indent="0" algn="l" rtl="0">
              <a:spcBef>
                <a:spcPts val="0"/>
              </a:spcBef>
              <a:spcAft>
                <a:spcPts val="0"/>
              </a:spcAft>
              <a:buNone/>
            </a:pPr>
            <a:r>
              <a:rPr lang="en" dirty="0" smtClean="0"/>
              <a:t> </a:t>
            </a:r>
            <a:endParaRPr dirty="0"/>
          </a:p>
          <a:p>
            <a:pPr lvl="0">
              <a:buClr>
                <a:schemeClr val="accent1"/>
              </a:buClr>
              <a:buFont typeface="Montserrat ExtraBold"/>
              <a:buAutoNum type="arabicPeriod"/>
            </a:pPr>
            <a:r>
              <a:rPr lang="fr-FR" dirty="0" smtClean="0">
                <a:uFill>
                  <a:noFill/>
                </a:uFill>
              </a:rPr>
              <a:t>Qualité </a:t>
            </a:r>
            <a:r>
              <a:rPr lang="fr-FR" dirty="0">
                <a:uFill>
                  <a:noFill/>
                </a:uFill>
              </a:rPr>
              <a:t>de la nourriture : </a:t>
            </a:r>
            <a:endParaRPr lang="fr-FR" dirty="0" smtClean="0">
              <a:uFill>
                <a:noFill/>
              </a:uFill>
            </a:endParaRPr>
          </a:p>
          <a:p>
            <a:pPr marL="715963" lvl="0" indent="-265113">
              <a:buClr>
                <a:schemeClr val="accent1"/>
              </a:buClr>
              <a:buFont typeface="Wingdings" panose="05000000000000000000" pitchFamily="2" charset="2"/>
              <a:buChar char="Ø"/>
            </a:pPr>
            <a:r>
              <a:rPr lang="fr-FR" dirty="0" smtClean="0">
                <a:uFill>
                  <a:noFill/>
                </a:uFill>
              </a:rPr>
              <a:t>Produits </a:t>
            </a:r>
            <a:r>
              <a:rPr lang="fr-FR" dirty="0">
                <a:uFill>
                  <a:noFill/>
                </a:uFill>
              </a:rPr>
              <a:t>contenant des additifs. </a:t>
            </a:r>
            <a:endParaRPr lang="fr-FR" dirty="0" smtClean="0">
              <a:uFill>
                <a:noFill/>
              </a:uFill>
            </a:endParaRPr>
          </a:p>
          <a:p>
            <a:pPr marL="715963" lvl="0" indent="-265113">
              <a:buClr>
                <a:schemeClr val="accent1"/>
              </a:buClr>
              <a:buFont typeface="Wingdings" panose="05000000000000000000" pitchFamily="2" charset="2"/>
              <a:buChar char="Ø"/>
            </a:pPr>
            <a:r>
              <a:rPr lang="fr-FR" dirty="0" smtClean="0">
                <a:uFill>
                  <a:noFill/>
                </a:uFill>
              </a:rPr>
              <a:t>Produits </a:t>
            </a:r>
            <a:r>
              <a:rPr lang="fr-FR" dirty="0">
                <a:uFill>
                  <a:noFill/>
                </a:uFill>
              </a:rPr>
              <a:t>contenant de l'huile de palme. </a:t>
            </a:r>
            <a:endParaRPr lang="fr-FR" dirty="0" smtClean="0">
              <a:uFill>
                <a:noFill/>
              </a:uFill>
            </a:endParaRPr>
          </a:p>
          <a:p>
            <a:pPr marL="715963" lvl="0" indent="-265113">
              <a:buClr>
                <a:schemeClr val="accent1"/>
              </a:buClr>
              <a:buFont typeface="Wingdings" panose="05000000000000000000" pitchFamily="2" charset="2"/>
              <a:buChar char="Ø"/>
            </a:pPr>
            <a:r>
              <a:rPr lang="fr-FR" dirty="0" smtClean="0">
                <a:uFill>
                  <a:noFill/>
                </a:uFill>
              </a:rPr>
              <a:t>Produits </a:t>
            </a:r>
            <a:r>
              <a:rPr lang="fr-FR" dirty="0">
                <a:uFill>
                  <a:noFill/>
                </a:uFill>
              </a:rPr>
              <a:t>contenant de grandes quantités de sel. </a:t>
            </a:r>
            <a:endParaRPr lang="fr-FR" dirty="0" smtClean="0">
              <a:uFill>
                <a:noFill/>
              </a:uFill>
            </a:endParaRPr>
          </a:p>
          <a:p>
            <a:pPr marL="715963" lvl="0" indent="-265113">
              <a:buClr>
                <a:schemeClr val="accent1"/>
              </a:buClr>
              <a:buFont typeface="Wingdings" panose="05000000000000000000" pitchFamily="2" charset="2"/>
              <a:buChar char="Ø"/>
            </a:pPr>
            <a:endParaRPr dirty="0" smtClean="0"/>
          </a:p>
          <a:p>
            <a:pPr lvl="0">
              <a:buClr>
                <a:schemeClr val="accent1"/>
              </a:buClr>
              <a:buFont typeface="+mj-lt"/>
              <a:buAutoNum type="arabicPeriod" startAt="2"/>
            </a:pPr>
            <a:r>
              <a:rPr lang="fr-FR" dirty="0"/>
              <a:t>Valeurs nutritionnelles (a, b, c, d, e)</a:t>
            </a:r>
          </a:p>
          <a:p>
            <a:pPr marL="715963" indent="-265113">
              <a:buClr>
                <a:schemeClr val="accent1"/>
              </a:buClr>
              <a:buFont typeface="Wingdings" panose="05000000000000000000" pitchFamily="2" charset="2"/>
              <a:buChar char="Ø"/>
            </a:pPr>
            <a:r>
              <a:rPr lang="fr-FR" dirty="0"/>
              <a:t>Répartition des valeurs nutritionnelles sur certaines </a:t>
            </a:r>
            <a:r>
              <a:rPr lang="fr-FR" dirty="0" smtClean="0"/>
              <a:t>catégories</a:t>
            </a:r>
            <a:r>
              <a:rPr lang="en" dirty="0" smtClean="0"/>
              <a:t>.</a:t>
            </a:r>
          </a:p>
          <a:p>
            <a:pPr marL="715963" indent="-265113">
              <a:buClr>
                <a:schemeClr val="accent1"/>
              </a:buClr>
              <a:buFont typeface="Wingdings" panose="05000000000000000000" pitchFamily="2" charset="2"/>
              <a:buChar char="Ø"/>
            </a:pPr>
            <a:endParaRPr dirty="0" smtClean="0"/>
          </a:p>
          <a:p>
            <a:pPr lvl="0">
              <a:buClr>
                <a:schemeClr val="accent1"/>
              </a:buClr>
              <a:buFont typeface="+mj-lt"/>
              <a:buAutoNum type="arabicPeriod" startAt="3"/>
            </a:pPr>
            <a:r>
              <a:rPr lang="fr-FR" dirty="0" smtClean="0"/>
              <a:t>L’application </a:t>
            </a:r>
            <a:r>
              <a:rPr lang="fr-FR" dirty="0"/>
              <a:t>propose un produit </a:t>
            </a:r>
            <a:r>
              <a:rPr lang="fr-FR" dirty="0" smtClean="0"/>
              <a:t> </a:t>
            </a:r>
            <a:r>
              <a:rPr lang="fr-FR" dirty="0"/>
              <a:t>plus adapté à </a:t>
            </a:r>
            <a:r>
              <a:rPr lang="fr-FR" dirty="0" smtClean="0"/>
              <a:t>l’utilisateur</a:t>
            </a:r>
            <a:r>
              <a:rPr lang="en" dirty="0" smtClean="0"/>
              <a:t>. </a:t>
            </a:r>
            <a:endParaRPr lang="fr-FR" dirty="0"/>
          </a:p>
          <a:p>
            <a:pPr lvl="0">
              <a:buClr>
                <a:schemeClr val="accent1"/>
              </a:buClr>
              <a:buFont typeface="+mj-lt"/>
              <a:buAutoNum type="arabicPeriod" startAt="3"/>
            </a:pPr>
            <a:endParaRPr dirty="0"/>
          </a:p>
          <a:p>
            <a:pPr marL="0" lvl="0" indent="0" algn="l" rtl="0">
              <a:spcBef>
                <a:spcPts val="0"/>
              </a:spcBef>
              <a:spcAft>
                <a:spcPts val="1600"/>
              </a:spcAft>
              <a:buNone/>
            </a:pPr>
            <a:endParaRPr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 name="Google Shape;2146;p66"/>
          <p:cNvSpPr/>
          <p:nvPr/>
        </p:nvSpPr>
        <p:spPr>
          <a:xfrm>
            <a:off x="7582768" y="3748250"/>
            <a:ext cx="585615" cy="889416"/>
          </a:xfrm>
          <a:custGeom>
            <a:avLst/>
            <a:gdLst/>
            <a:ahLst/>
            <a:cxnLst/>
            <a:rect l="l" t="t" r="r" b="b"/>
            <a:pathLst>
              <a:path w="43370" h="85981" extrusionOk="0">
                <a:moveTo>
                  <a:pt x="25827" y="3794"/>
                </a:moveTo>
                <a:lnTo>
                  <a:pt x="25827" y="4045"/>
                </a:lnTo>
                <a:lnTo>
                  <a:pt x="25845" y="4047"/>
                </a:lnTo>
                <a:cubicBezTo>
                  <a:pt x="25856" y="4066"/>
                  <a:pt x="25857" y="4090"/>
                  <a:pt x="25850" y="4111"/>
                </a:cubicBezTo>
                <a:lnTo>
                  <a:pt x="17205" y="4129"/>
                </a:lnTo>
                <a:lnTo>
                  <a:pt x="17193" y="4382"/>
                </a:lnTo>
                <a:lnTo>
                  <a:pt x="17156" y="4111"/>
                </a:lnTo>
                <a:cubicBezTo>
                  <a:pt x="17147" y="4092"/>
                  <a:pt x="17148" y="4068"/>
                  <a:pt x="17159" y="4048"/>
                </a:cubicBezTo>
                <a:lnTo>
                  <a:pt x="17226" y="4048"/>
                </a:lnTo>
                <a:lnTo>
                  <a:pt x="25807" y="4047"/>
                </a:lnTo>
                <a:lnTo>
                  <a:pt x="25827" y="3794"/>
                </a:lnTo>
                <a:close/>
                <a:moveTo>
                  <a:pt x="17178" y="3543"/>
                </a:moveTo>
                <a:cubicBezTo>
                  <a:pt x="16876" y="3543"/>
                  <a:pt x="16647" y="3775"/>
                  <a:pt x="16647" y="4083"/>
                </a:cubicBezTo>
                <a:cubicBezTo>
                  <a:pt x="16647" y="4395"/>
                  <a:pt x="16881" y="4631"/>
                  <a:pt x="17223" y="4631"/>
                </a:cubicBezTo>
                <a:lnTo>
                  <a:pt x="17227" y="4631"/>
                </a:lnTo>
                <a:lnTo>
                  <a:pt x="25757" y="4630"/>
                </a:lnTo>
                <a:cubicBezTo>
                  <a:pt x="25765" y="4631"/>
                  <a:pt x="25805" y="4633"/>
                  <a:pt x="25812" y="4633"/>
                </a:cubicBezTo>
                <a:cubicBezTo>
                  <a:pt x="26122" y="4633"/>
                  <a:pt x="26357" y="4397"/>
                  <a:pt x="26357" y="4083"/>
                </a:cubicBezTo>
                <a:cubicBezTo>
                  <a:pt x="26357" y="3775"/>
                  <a:pt x="26129" y="3543"/>
                  <a:pt x="25827" y="3543"/>
                </a:cubicBezTo>
                <a:lnTo>
                  <a:pt x="17256" y="3549"/>
                </a:lnTo>
                <a:cubicBezTo>
                  <a:pt x="17245" y="3547"/>
                  <a:pt x="17187" y="3543"/>
                  <a:pt x="17178" y="3543"/>
                </a:cubicBezTo>
                <a:close/>
                <a:moveTo>
                  <a:pt x="41722" y="7196"/>
                </a:moveTo>
                <a:lnTo>
                  <a:pt x="41722" y="78527"/>
                </a:lnTo>
                <a:lnTo>
                  <a:pt x="1739" y="78527"/>
                </a:lnTo>
                <a:lnTo>
                  <a:pt x="1739" y="7196"/>
                </a:lnTo>
                <a:close/>
                <a:moveTo>
                  <a:pt x="1488" y="6694"/>
                </a:moveTo>
                <a:cubicBezTo>
                  <a:pt x="1349" y="6694"/>
                  <a:pt x="1237" y="6806"/>
                  <a:pt x="1237" y="6945"/>
                </a:cubicBezTo>
                <a:lnTo>
                  <a:pt x="1237" y="78778"/>
                </a:lnTo>
                <a:cubicBezTo>
                  <a:pt x="1237" y="78917"/>
                  <a:pt x="1349" y="79029"/>
                  <a:pt x="1488" y="79029"/>
                </a:cubicBezTo>
                <a:lnTo>
                  <a:pt x="41972" y="79029"/>
                </a:lnTo>
                <a:cubicBezTo>
                  <a:pt x="42111" y="79029"/>
                  <a:pt x="42223" y="78917"/>
                  <a:pt x="42223" y="78778"/>
                </a:cubicBezTo>
                <a:lnTo>
                  <a:pt x="42223" y="6945"/>
                </a:lnTo>
                <a:cubicBezTo>
                  <a:pt x="42223" y="6806"/>
                  <a:pt x="42111" y="6694"/>
                  <a:pt x="41972" y="6694"/>
                </a:cubicBezTo>
                <a:close/>
                <a:moveTo>
                  <a:pt x="7894" y="81457"/>
                </a:moveTo>
                <a:cubicBezTo>
                  <a:pt x="7754" y="81457"/>
                  <a:pt x="7642" y="81569"/>
                  <a:pt x="7642" y="81708"/>
                </a:cubicBezTo>
                <a:lnTo>
                  <a:pt x="7642" y="81926"/>
                </a:lnTo>
                <a:cubicBezTo>
                  <a:pt x="7642" y="82065"/>
                  <a:pt x="7754" y="82177"/>
                  <a:pt x="7894" y="82177"/>
                </a:cubicBezTo>
                <a:lnTo>
                  <a:pt x="9495" y="82177"/>
                </a:lnTo>
                <a:cubicBezTo>
                  <a:pt x="9625" y="82177"/>
                  <a:pt x="9734" y="82077"/>
                  <a:pt x="9744" y="81947"/>
                </a:cubicBezTo>
                <a:lnTo>
                  <a:pt x="9764" y="81729"/>
                </a:lnTo>
                <a:cubicBezTo>
                  <a:pt x="9776" y="81582"/>
                  <a:pt x="9660" y="81457"/>
                  <a:pt x="9512" y="81457"/>
                </a:cubicBezTo>
                <a:close/>
                <a:moveTo>
                  <a:pt x="22144" y="81995"/>
                </a:moveTo>
                <a:lnTo>
                  <a:pt x="22144" y="82911"/>
                </a:lnTo>
                <a:lnTo>
                  <a:pt x="21208" y="82911"/>
                </a:lnTo>
                <a:lnTo>
                  <a:pt x="21208" y="81995"/>
                </a:lnTo>
                <a:close/>
                <a:moveTo>
                  <a:pt x="33797" y="83129"/>
                </a:moveTo>
                <a:cubicBezTo>
                  <a:pt x="33798" y="83130"/>
                  <a:pt x="33798" y="83130"/>
                  <a:pt x="33798" y="83131"/>
                </a:cubicBezTo>
                <a:lnTo>
                  <a:pt x="33797" y="83129"/>
                </a:lnTo>
                <a:close/>
                <a:moveTo>
                  <a:pt x="21046" y="81493"/>
                </a:moveTo>
                <a:cubicBezTo>
                  <a:pt x="20857" y="81493"/>
                  <a:pt x="20705" y="81646"/>
                  <a:pt x="20706" y="81835"/>
                </a:cubicBezTo>
                <a:lnTo>
                  <a:pt x="20706" y="83091"/>
                </a:lnTo>
                <a:cubicBezTo>
                  <a:pt x="20706" y="83268"/>
                  <a:pt x="20860" y="83413"/>
                  <a:pt x="21048" y="83413"/>
                </a:cubicBezTo>
                <a:lnTo>
                  <a:pt x="22304" y="83413"/>
                </a:lnTo>
                <a:lnTo>
                  <a:pt x="22304" y="83415"/>
                </a:lnTo>
                <a:cubicBezTo>
                  <a:pt x="22492" y="83415"/>
                  <a:pt x="22645" y="83268"/>
                  <a:pt x="22646" y="83091"/>
                </a:cubicBezTo>
                <a:lnTo>
                  <a:pt x="22646" y="81835"/>
                </a:lnTo>
                <a:cubicBezTo>
                  <a:pt x="22646" y="81647"/>
                  <a:pt x="22500" y="81493"/>
                  <a:pt x="22322" y="81493"/>
                </a:cubicBezTo>
                <a:lnTo>
                  <a:pt x="21048" y="81493"/>
                </a:lnTo>
                <a:cubicBezTo>
                  <a:pt x="21047" y="81493"/>
                  <a:pt x="21047" y="81493"/>
                  <a:pt x="21046" y="81493"/>
                </a:cubicBezTo>
                <a:close/>
                <a:moveTo>
                  <a:pt x="33684" y="81407"/>
                </a:moveTo>
                <a:cubicBezTo>
                  <a:pt x="33624" y="81407"/>
                  <a:pt x="33563" y="81420"/>
                  <a:pt x="33508" y="81446"/>
                </a:cubicBezTo>
                <a:cubicBezTo>
                  <a:pt x="33483" y="81458"/>
                  <a:pt x="33460" y="81476"/>
                  <a:pt x="33441" y="81496"/>
                </a:cubicBezTo>
                <a:lnTo>
                  <a:pt x="32861" y="82093"/>
                </a:lnTo>
                <a:cubicBezTo>
                  <a:pt x="32755" y="82198"/>
                  <a:pt x="32695" y="82342"/>
                  <a:pt x="32696" y="82490"/>
                </a:cubicBezTo>
                <a:cubicBezTo>
                  <a:pt x="32696" y="82668"/>
                  <a:pt x="32777" y="82796"/>
                  <a:pt x="32861" y="82904"/>
                </a:cubicBezTo>
                <a:lnTo>
                  <a:pt x="33442" y="83485"/>
                </a:lnTo>
                <a:cubicBezTo>
                  <a:pt x="33505" y="83551"/>
                  <a:pt x="33593" y="83587"/>
                  <a:pt x="33683" y="83587"/>
                </a:cubicBezTo>
                <a:lnTo>
                  <a:pt x="33683" y="83587"/>
                </a:lnTo>
                <a:cubicBezTo>
                  <a:pt x="33987" y="83585"/>
                  <a:pt x="34139" y="83219"/>
                  <a:pt x="33924" y="83004"/>
                </a:cubicBezTo>
                <a:lnTo>
                  <a:pt x="33411" y="82490"/>
                </a:lnTo>
                <a:lnTo>
                  <a:pt x="33925" y="81975"/>
                </a:lnTo>
                <a:cubicBezTo>
                  <a:pt x="34060" y="81842"/>
                  <a:pt x="34060" y="81626"/>
                  <a:pt x="33925" y="81493"/>
                </a:cubicBezTo>
                <a:cubicBezTo>
                  <a:pt x="33906" y="81475"/>
                  <a:pt x="33883" y="81458"/>
                  <a:pt x="33859" y="81446"/>
                </a:cubicBezTo>
                <a:cubicBezTo>
                  <a:pt x="33804" y="81420"/>
                  <a:pt x="33744" y="81407"/>
                  <a:pt x="33684" y="81407"/>
                </a:cubicBezTo>
                <a:close/>
                <a:moveTo>
                  <a:pt x="33683" y="83587"/>
                </a:moveTo>
                <a:cubicBezTo>
                  <a:pt x="33683" y="83587"/>
                  <a:pt x="33683" y="83587"/>
                  <a:pt x="33683" y="83587"/>
                </a:cubicBezTo>
                <a:lnTo>
                  <a:pt x="33684" y="83587"/>
                </a:lnTo>
                <a:cubicBezTo>
                  <a:pt x="33684" y="83587"/>
                  <a:pt x="33684" y="83587"/>
                  <a:pt x="33683" y="83587"/>
                </a:cubicBezTo>
                <a:close/>
                <a:moveTo>
                  <a:pt x="36715" y="501"/>
                </a:moveTo>
                <a:cubicBezTo>
                  <a:pt x="40106" y="501"/>
                  <a:pt x="42867" y="3262"/>
                  <a:pt x="42867" y="6654"/>
                </a:cubicBezTo>
                <a:lnTo>
                  <a:pt x="42867" y="79324"/>
                </a:lnTo>
                <a:cubicBezTo>
                  <a:pt x="42867" y="82717"/>
                  <a:pt x="40106" y="85476"/>
                  <a:pt x="36715" y="85476"/>
                </a:cubicBezTo>
                <a:lnTo>
                  <a:pt x="6656" y="85476"/>
                </a:lnTo>
                <a:cubicBezTo>
                  <a:pt x="3262" y="85476"/>
                  <a:pt x="503" y="82717"/>
                  <a:pt x="503" y="79324"/>
                </a:cubicBezTo>
                <a:lnTo>
                  <a:pt x="503" y="6654"/>
                </a:lnTo>
                <a:cubicBezTo>
                  <a:pt x="503" y="3262"/>
                  <a:pt x="3262" y="501"/>
                  <a:pt x="6656" y="501"/>
                </a:cubicBezTo>
                <a:close/>
                <a:moveTo>
                  <a:pt x="6656" y="0"/>
                </a:moveTo>
                <a:cubicBezTo>
                  <a:pt x="2986" y="0"/>
                  <a:pt x="1" y="2985"/>
                  <a:pt x="1" y="6655"/>
                </a:cubicBezTo>
                <a:lnTo>
                  <a:pt x="1" y="79324"/>
                </a:lnTo>
                <a:cubicBezTo>
                  <a:pt x="1" y="82995"/>
                  <a:pt x="2986" y="85980"/>
                  <a:pt x="6656" y="85980"/>
                </a:cubicBezTo>
                <a:lnTo>
                  <a:pt x="36715" y="85980"/>
                </a:lnTo>
                <a:cubicBezTo>
                  <a:pt x="40383" y="85980"/>
                  <a:pt x="43370" y="82993"/>
                  <a:pt x="43370" y="79324"/>
                </a:cubicBezTo>
                <a:lnTo>
                  <a:pt x="43370" y="6655"/>
                </a:lnTo>
                <a:cubicBezTo>
                  <a:pt x="43370" y="2985"/>
                  <a:pt x="40384" y="0"/>
                  <a:pt x="36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19;p64"/>
          <p:cNvSpPr/>
          <p:nvPr/>
        </p:nvSpPr>
        <p:spPr>
          <a:xfrm>
            <a:off x="3224293" y="4824292"/>
            <a:ext cx="2675843" cy="319207"/>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20;p64"/>
          <p:cNvSpPr/>
          <p:nvPr/>
        </p:nvSpPr>
        <p:spPr>
          <a:xfrm>
            <a:off x="690327" y="998349"/>
            <a:ext cx="7744682" cy="385993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21;p64"/>
          <p:cNvSpPr/>
          <p:nvPr/>
        </p:nvSpPr>
        <p:spPr>
          <a:xfrm>
            <a:off x="742689" y="1033670"/>
            <a:ext cx="7639958" cy="3776482"/>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22;p64"/>
          <p:cNvSpPr/>
          <p:nvPr/>
        </p:nvSpPr>
        <p:spPr>
          <a:xfrm>
            <a:off x="3272190" y="5061139"/>
            <a:ext cx="2593365" cy="5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23;p64"/>
          <p:cNvSpPr/>
          <p:nvPr/>
        </p:nvSpPr>
        <p:spPr>
          <a:xfrm>
            <a:off x="3272115" y="5046890"/>
            <a:ext cx="2593441" cy="28444"/>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453847"/>
            <a:ext cx="5156043" cy="598800"/>
          </a:xfrm>
          <a:prstGeom prst="rect">
            <a:avLst/>
          </a:prstGeom>
        </p:spPr>
        <p:txBody>
          <a:bodyPr spcFirstLastPara="1" wrap="square" lIns="91425" tIns="91425" rIns="91425" bIns="91425" anchor="b" anchorCtr="0">
            <a:noAutofit/>
          </a:bodyPr>
          <a:lstStyle/>
          <a:p>
            <a:pPr lvl="0"/>
            <a:r>
              <a:rPr lang="en" dirty="0" smtClean="0"/>
              <a:t>Test statistique</a:t>
            </a:r>
            <a:endParaRPr sz="3000"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05</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1296782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1">
            <a:extLst>
              <a:ext uri="{FF2B5EF4-FFF2-40B4-BE49-F238E27FC236}">
                <a16:creationId xmlns:a16="http://schemas.microsoft.com/office/drawing/2014/main" id="{D735F7F3-C1B5-4B60-A00A-4EB618DDFB5A}"/>
              </a:ext>
            </a:extLst>
          </p:cNvPr>
          <p:cNvSpPr txBox="1">
            <a:spLocks/>
          </p:cNvSpPr>
          <p:nvPr/>
        </p:nvSpPr>
        <p:spPr>
          <a:xfrm>
            <a:off x="339422" y="26593"/>
            <a:ext cx="8679898" cy="54318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smtClean="0">
                <a:solidFill>
                  <a:schemeClr val="bg1">
                    <a:lumMod val="85000"/>
                  </a:schemeClr>
                </a:solidFill>
              </a:rPr>
              <a:t>Test </a:t>
            </a:r>
            <a:r>
              <a:rPr lang="fr-FR" sz="2400" dirty="0">
                <a:solidFill>
                  <a:schemeClr val="bg1">
                    <a:lumMod val="85000"/>
                  </a:schemeClr>
                </a:solidFill>
              </a:rPr>
              <a:t>de Mann-Whitney</a:t>
            </a:r>
            <a:endParaRPr lang="en-US" sz="2400" dirty="0">
              <a:solidFill>
                <a:schemeClr val="bg1">
                  <a:lumMod val="85000"/>
                </a:schemeClr>
              </a:solidFill>
            </a:endParaRPr>
          </a:p>
        </p:txBody>
      </p:sp>
      <p:pic>
        <p:nvPicPr>
          <p:cNvPr id="6" name="Picture 5"/>
          <p:cNvPicPr>
            <a:picLocks noChangeAspect="1"/>
          </p:cNvPicPr>
          <p:nvPr/>
        </p:nvPicPr>
        <p:blipFill>
          <a:blip r:embed="rId3"/>
          <a:stretch>
            <a:fillRect/>
          </a:stretch>
        </p:blipFill>
        <p:spPr>
          <a:xfrm>
            <a:off x="273578" y="924348"/>
            <a:ext cx="3697289" cy="3107866"/>
          </a:xfrm>
          <a:prstGeom prst="rect">
            <a:avLst/>
          </a:prstGeom>
        </p:spPr>
      </p:pic>
      <p:sp>
        <p:nvSpPr>
          <p:cNvPr id="7" name="Rectangle 6"/>
          <p:cNvSpPr/>
          <p:nvPr/>
        </p:nvSpPr>
        <p:spPr>
          <a:xfrm>
            <a:off x="273578" y="443120"/>
            <a:ext cx="8557155" cy="307777"/>
          </a:xfrm>
          <a:prstGeom prst="rect">
            <a:avLst/>
          </a:prstGeom>
        </p:spPr>
        <p:txBody>
          <a:bodyPr wrap="square">
            <a:spAutoFit/>
          </a:bodyPr>
          <a:lstStyle/>
          <a:p>
            <a:pPr algn="ctr"/>
            <a:r>
              <a:rPr lang="fr-FR" dirty="0">
                <a:solidFill>
                  <a:schemeClr val="bg1"/>
                </a:solidFill>
              </a:rPr>
              <a:t>Les tests de Mann-Whitney permettent de comparer la distribution de 2 échantillons indépendants.</a:t>
            </a:r>
          </a:p>
        </p:txBody>
      </p:sp>
      <p:sp>
        <p:nvSpPr>
          <p:cNvPr id="8" name="Rectangle 7"/>
          <p:cNvSpPr/>
          <p:nvPr/>
        </p:nvSpPr>
        <p:spPr>
          <a:xfrm>
            <a:off x="4097867" y="839682"/>
            <a:ext cx="5046133" cy="523220"/>
          </a:xfrm>
          <a:prstGeom prst="rect">
            <a:avLst/>
          </a:prstGeom>
        </p:spPr>
        <p:txBody>
          <a:bodyPr wrap="square">
            <a:spAutoFit/>
          </a:bodyPr>
          <a:lstStyle/>
          <a:p>
            <a:r>
              <a:rPr lang="fr-FR" dirty="0">
                <a:solidFill>
                  <a:schemeClr val="tx2"/>
                </a:solidFill>
              </a:rPr>
              <a:t>Question </a:t>
            </a:r>
            <a:r>
              <a:rPr lang="fr-FR" dirty="0" smtClean="0">
                <a:solidFill>
                  <a:schemeClr val="tx2"/>
                </a:solidFill>
              </a:rPr>
              <a:t>: </a:t>
            </a:r>
            <a:r>
              <a:rPr lang="fr-FR" dirty="0">
                <a:solidFill>
                  <a:schemeClr val="tx2"/>
                </a:solidFill>
              </a:rPr>
              <a:t>Peut-on affirmer qu'en moyenne, les Légumes sont plus sains que les Sandwichs ?</a:t>
            </a:r>
          </a:p>
        </p:txBody>
      </p:sp>
      <p:sp>
        <p:nvSpPr>
          <p:cNvPr id="9" name="Rectangle 8"/>
          <p:cNvSpPr/>
          <p:nvPr/>
        </p:nvSpPr>
        <p:spPr>
          <a:xfrm>
            <a:off x="4097867" y="1317573"/>
            <a:ext cx="5046133" cy="2492990"/>
          </a:xfrm>
          <a:prstGeom prst="rect">
            <a:avLst/>
          </a:prstGeom>
        </p:spPr>
        <p:txBody>
          <a:bodyPr wrap="square">
            <a:spAutoFit/>
          </a:bodyPr>
          <a:lstStyle/>
          <a:p>
            <a:r>
              <a:rPr lang="fr-FR" sz="1200" dirty="0">
                <a:solidFill>
                  <a:schemeClr val="bg1"/>
                </a:solidFill>
              </a:rPr>
              <a:t>Hypothèse </a:t>
            </a:r>
            <a:r>
              <a:rPr lang="fr-FR" sz="1200" dirty="0" smtClean="0">
                <a:solidFill>
                  <a:schemeClr val="bg1"/>
                </a:solidFill>
              </a:rPr>
              <a:t>:</a:t>
            </a:r>
            <a:endParaRPr lang="fr-FR" sz="1200" dirty="0">
              <a:solidFill>
                <a:schemeClr val="bg1"/>
              </a:solidFill>
            </a:endParaRPr>
          </a:p>
          <a:p>
            <a:r>
              <a:rPr lang="fr-FR" sz="1200" dirty="0" smtClean="0">
                <a:solidFill>
                  <a:schemeClr val="bg1"/>
                </a:solidFill>
              </a:rPr>
              <a:t>H0 </a:t>
            </a:r>
            <a:r>
              <a:rPr lang="fr-FR" sz="1200" dirty="0">
                <a:solidFill>
                  <a:schemeClr val="bg1"/>
                </a:solidFill>
              </a:rPr>
              <a:t>(Hypothèse nulle) : Il n'y a pas de différence significative des moyennes des 2 sous-catégories.</a:t>
            </a:r>
          </a:p>
          <a:p>
            <a:r>
              <a:rPr lang="fr-FR" sz="1200" dirty="0" smtClean="0">
                <a:solidFill>
                  <a:schemeClr val="bg1"/>
                </a:solidFill>
              </a:rPr>
              <a:t>H1 </a:t>
            </a:r>
            <a:r>
              <a:rPr lang="fr-FR" sz="1200" dirty="0">
                <a:solidFill>
                  <a:schemeClr val="bg1"/>
                </a:solidFill>
              </a:rPr>
              <a:t>: Il y a des différences significatives entre les moyennes des 2 sous-catégories</a:t>
            </a:r>
            <a:r>
              <a:rPr lang="fr-FR" sz="1200" dirty="0" smtClean="0">
                <a:solidFill>
                  <a:schemeClr val="bg1"/>
                </a:solidFill>
              </a:rPr>
              <a:t>.</a:t>
            </a:r>
          </a:p>
          <a:p>
            <a:pPr marL="171450" indent="-171450">
              <a:buFontTx/>
              <a:buChar char="-"/>
            </a:pPr>
            <a:endParaRPr lang="fr-FR" sz="1200" dirty="0" smtClean="0">
              <a:solidFill>
                <a:schemeClr val="bg1"/>
              </a:solidFill>
            </a:endParaRPr>
          </a:p>
          <a:p>
            <a:r>
              <a:rPr lang="fr-FR" sz="1200" i="1" dirty="0" smtClean="0">
                <a:solidFill>
                  <a:schemeClr val="bg1"/>
                </a:solidFill>
              </a:rPr>
              <a:t>Vérification </a:t>
            </a:r>
            <a:r>
              <a:rPr lang="fr-FR" sz="1200" i="1" dirty="0">
                <a:solidFill>
                  <a:schemeClr val="bg1"/>
                </a:solidFill>
              </a:rPr>
              <a:t>des conditions de validité </a:t>
            </a:r>
            <a:r>
              <a:rPr lang="fr-FR" sz="1200" dirty="0" smtClean="0">
                <a:solidFill>
                  <a:schemeClr val="bg1"/>
                </a:solidFill>
              </a:rPr>
              <a:t>:</a:t>
            </a:r>
            <a:endParaRPr lang="fr-FR" sz="1200" dirty="0">
              <a:solidFill>
                <a:schemeClr val="bg1"/>
              </a:solidFill>
            </a:endParaRPr>
          </a:p>
          <a:p>
            <a:r>
              <a:rPr lang="fr-FR" sz="1200" dirty="0">
                <a:solidFill>
                  <a:schemeClr val="bg1"/>
                </a:solidFill>
              </a:rPr>
              <a:t>- Les échantillons sont indépendantes et distribuées de manière identique ;</a:t>
            </a:r>
          </a:p>
          <a:p>
            <a:r>
              <a:rPr lang="fr-FR" sz="1200" dirty="0">
                <a:solidFill>
                  <a:schemeClr val="bg1"/>
                </a:solidFill>
              </a:rPr>
              <a:t>- Les observations dans chaque échantillon sont normalement distribués ;</a:t>
            </a:r>
          </a:p>
          <a:p>
            <a:r>
              <a:rPr lang="fr-FR" sz="1200" dirty="0">
                <a:solidFill>
                  <a:schemeClr val="bg1"/>
                </a:solidFill>
              </a:rPr>
              <a:t>- Les observations dans chaque échantillon ont la même variance.</a:t>
            </a:r>
          </a:p>
          <a:p>
            <a:endParaRPr lang="fr-FR" sz="1200" dirty="0">
              <a:solidFill>
                <a:schemeClr val="bg1"/>
              </a:solidFill>
            </a:endParaRPr>
          </a:p>
        </p:txBody>
      </p:sp>
      <p:pic>
        <p:nvPicPr>
          <p:cNvPr id="10" name="Picture 9"/>
          <p:cNvPicPr>
            <a:picLocks noChangeAspect="1"/>
          </p:cNvPicPr>
          <p:nvPr/>
        </p:nvPicPr>
        <p:blipFill>
          <a:blip r:embed="rId4"/>
          <a:stretch>
            <a:fillRect/>
          </a:stretch>
        </p:blipFill>
        <p:spPr>
          <a:xfrm>
            <a:off x="3970866" y="3765234"/>
            <a:ext cx="5173133" cy="1308588"/>
          </a:xfrm>
          <a:prstGeom prst="rect">
            <a:avLst/>
          </a:prstGeom>
        </p:spPr>
      </p:pic>
    </p:spTree>
    <p:extLst>
      <p:ext uri="{BB962C8B-B14F-4D97-AF65-F5344CB8AC3E}">
        <p14:creationId xmlns:p14="http://schemas.microsoft.com/office/powerpoint/2010/main" val="21252957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1">
            <a:extLst>
              <a:ext uri="{FF2B5EF4-FFF2-40B4-BE49-F238E27FC236}">
                <a16:creationId xmlns:a16="http://schemas.microsoft.com/office/drawing/2014/main" id="{D735F7F3-C1B5-4B60-A00A-4EB618DDFB5A}"/>
              </a:ext>
            </a:extLst>
          </p:cNvPr>
          <p:cNvSpPr txBox="1">
            <a:spLocks/>
          </p:cNvSpPr>
          <p:nvPr/>
        </p:nvSpPr>
        <p:spPr>
          <a:xfrm>
            <a:off x="339422" y="26593"/>
            <a:ext cx="8679898" cy="54318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smtClean="0">
                <a:solidFill>
                  <a:schemeClr val="bg1">
                    <a:lumMod val="85000"/>
                  </a:schemeClr>
                </a:solidFill>
              </a:rPr>
              <a:t>ANOVA</a:t>
            </a:r>
            <a:endParaRPr lang="en-US" sz="2400" dirty="0">
              <a:solidFill>
                <a:schemeClr val="bg1">
                  <a:lumMod val="85000"/>
                </a:schemeClr>
              </a:solidFill>
            </a:endParaRPr>
          </a:p>
        </p:txBody>
      </p:sp>
      <p:sp>
        <p:nvSpPr>
          <p:cNvPr id="8" name="Rectangle 7"/>
          <p:cNvSpPr/>
          <p:nvPr/>
        </p:nvSpPr>
        <p:spPr>
          <a:xfrm>
            <a:off x="4097867" y="540562"/>
            <a:ext cx="5046133" cy="523220"/>
          </a:xfrm>
          <a:prstGeom prst="rect">
            <a:avLst/>
          </a:prstGeom>
        </p:spPr>
        <p:txBody>
          <a:bodyPr wrap="square">
            <a:spAutoFit/>
          </a:bodyPr>
          <a:lstStyle/>
          <a:p>
            <a:r>
              <a:rPr lang="fr-FR" dirty="0">
                <a:solidFill>
                  <a:schemeClr val="tx2"/>
                </a:solidFill>
              </a:rPr>
              <a:t>Question </a:t>
            </a:r>
            <a:r>
              <a:rPr lang="fr-FR" dirty="0" smtClean="0">
                <a:solidFill>
                  <a:schemeClr val="tx2"/>
                </a:solidFill>
              </a:rPr>
              <a:t>: Les </a:t>
            </a:r>
            <a:r>
              <a:rPr lang="fr-FR" dirty="0">
                <a:solidFill>
                  <a:schemeClr val="tx2"/>
                </a:solidFill>
              </a:rPr>
              <a:t>produits Bio sont-ils plus sains que les produits non Bio</a:t>
            </a:r>
          </a:p>
        </p:txBody>
      </p:sp>
      <p:sp>
        <p:nvSpPr>
          <p:cNvPr id="9" name="Rectangle 8"/>
          <p:cNvSpPr/>
          <p:nvPr/>
        </p:nvSpPr>
        <p:spPr>
          <a:xfrm>
            <a:off x="4028974" y="883139"/>
            <a:ext cx="5046133" cy="2523768"/>
          </a:xfrm>
          <a:prstGeom prst="rect">
            <a:avLst/>
          </a:prstGeom>
        </p:spPr>
        <p:txBody>
          <a:bodyPr wrap="square">
            <a:spAutoFit/>
          </a:bodyPr>
          <a:lstStyle/>
          <a:p>
            <a:pPr marL="171450" indent="-171450">
              <a:buFontTx/>
              <a:buChar char="-"/>
            </a:pPr>
            <a:endParaRPr lang="fr-FR" sz="1200" dirty="0">
              <a:solidFill>
                <a:schemeClr val="bg1"/>
              </a:solidFill>
            </a:endParaRPr>
          </a:p>
          <a:p>
            <a:r>
              <a:rPr lang="fr-FR" sz="1200" dirty="0">
                <a:solidFill>
                  <a:schemeClr val="bg1"/>
                </a:solidFill>
              </a:rPr>
              <a:t>I</a:t>
            </a:r>
            <a:r>
              <a:rPr lang="fr-FR" sz="1200" i="1" dirty="0">
                <a:solidFill>
                  <a:schemeClr val="bg1"/>
                </a:solidFill>
              </a:rPr>
              <a:t>nterprétation</a:t>
            </a:r>
            <a:r>
              <a:rPr lang="fr-FR" sz="1200" dirty="0">
                <a:solidFill>
                  <a:schemeClr val="bg1"/>
                </a:solidFill>
              </a:rPr>
              <a:t>:</a:t>
            </a:r>
          </a:p>
          <a:p>
            <a:r>
              <a:rPr lang="fr-FR" sz="1200" dirty="0">
                <a:solidFill>
                  <a:schemeClr val="bg1"/>
                </a:solidFill>
              </a:rPr>
              <a:t>- H0 (Hypothèse nulle) : Les moyennes des échantillons sont égales.</a:t>
            </a:r>
          </a:p>
          <a:p>
            <a:r>
              <a:rPr lang="fr-FR" sz="1200" dirty="0">
                <a:solidFill>
                  <a:schemeClr val="bg1"/>
                </a:solidFill>
              </a:rPr>
              <a:t>- H1 (Hypothèse alternative) : un ou plusieurs moyennes des échantillons ne sont pas égales.</a:t>
            </a:r>
          </a:p>
          <a:p>
            <a:endParaRPr lang="fr-FR" sz="1200" i="1" dirty="0">
              <a:solidFill>
                <a:schemeClr val="bg1"/>
              </a:solidFill>
            </a:endParaRPr>
          </a:p>
          <a:p>
            <a:r>
              <a:rPr lang="fr-FR" sz="1200" i="1" dirty="0" smtClean="0">
                <a:solidFill>
                  <a:schemeClr val="bg1"/>
                </a:solidFill>
              </a:rPr>
              <a:t>Vérification </a:t>
            </a:r>
            <a:r>
              <a:rPr lang="fr-FR" sz="1200" i="1" dirty="0">
                <a:solidFill>
                  <a:schemeClr val="bg1"/>
                </a:solidFill>
              </a:rPr>
              <a:t>des conditions de validité </a:t>
            </a:r>
            <a:r>
              <a:rPr lang="fr-FR" sz="1200" dirty="0" smtClean="0">
                <a:solidFill>
                  <a:schemeClr val="bg1"/>
                </a:solidFill>
              </a:rPr>
              <a:t>:</a:t>
            </a:r>
            <a:endParaRPr lang="fr-FR" sz="1200" dirty="0">
              <a:solidFill>
                <a:schemeClr val="bg1"/>
              </a:solidFill>
            </a:endParaRPr>
          </a:p>
          <a:p>
            <a:r>
              <a:rPr lang="fr-FR" sz="1200" dirty="0">
                <a:solidFill>
                  <a:schemeClr val="bg1"/>
                </a:solidFill>
              </a:rPr>
              <a:t>- Les observations dans chaque échantillon sont indépendantes et distribuées de manière identique ;</a:t>
            </a:r>
          </a:p>
          <a:p>
            <a:r>
              <a:rPr lang="fr-FR" sz="1200" dirty="0">
                <a:solidFill>
                  <a:schemeClr val="bg1"/>
                </a:solidFill>
              </a:rPr>
              <a:t>- Les observations dans chaque échantillon sont normalement distribués ;</a:t>
            </a:r>
          </a:p>
          <a:p>
            <a:r>
              <a:rPr lang="fr-FR" sz="1200" dirty="0" smtClean="0">
                <a:solidFill>
                  <a:schemeClr val="bg1"/>
                </a:solidFill>
              </a:rPr>
              <a:t>- Les </a:t>
            </a:r>
            <a:r>
              <a:rPr lang="fr-FR" sz="1200" dirty="0">
                <a:solidFill>
                  <a:schemeClr val="bg1"/>
                </a:solidFill>
              </a:rPr>
              <a:t>observations dans chaque échantillon ont la même variance</a:t>
            </a:r>
            <a:r>
              <a:rPr lang="fr-FR" sz="1200" dirty="0" smtClean="0">
                <a:solidFill>
                  <a:schemeClr val="bg1"/>
                </a:solidFill>
              </a:rPr>
              <a:t>.</a:t>
            </a:r>
          </a:p>
          <a:p>
            <a:endParaRPr lang="fr-FR" dirty="0">
              <a:solidFill>
                <a:schemeClr val="bg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666" y="569778"/>
            <a:ext cx="3428999" cy="2769858"/>
          </a:xfrm>
          <a:prstGeom prst="rect">
            <a:avLst/>
          </a:prstGeom>
        </p:spPr>
      </p:pic>
      <p:pic>
        <p:nvPicPr>
          <p:cNvPr id="2" name="Picture 1"/>
          <p:cNvPicPr>
            <a:picLocks noChangeAspect="1"/>
          </p:cNvPicPr>
          <p:nvPr/>
        </p:nvPicPr>
        <p:blipFill>
          <a:blip r:embed="rId4"/>
          <a:stretch>
            <a:fillRect/>
          </a:stretch>
        </p:blipFill>
        <p:spPr>
          <a:xfrm>
            <a:off x="668866" y="3406907"/>
            <a:ext cx="7234884" cy="1736594"/>
          </a:xfrm>
          <a:prstGeom prst="rect">
            <a:avLst/>
          </a:prstGeom>
        </p:spPr>
      </p:pic>
    </p:spTree>
    <p:extLst>
      <p:ext uri="{BB962C8B-B14F-4D97-AF65-F5344CB8AC3E}">
        <p14:creationId xmlns:p14="http://schemas.microsoft.com/office/powerpoint/2010/main" val="38190355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2" y="3453847"/>
            <a:ext cx="3038034" cy="598800"/>
          </a:xfrm>
          <a:prstGeom prst="rect">
            <a:avLst/>
          </a:prstGeom>
        </p:spPr>
        <p:txBody>
          <a:bodyPr spcFirstLastPara="1" wrap="square" lIns="91425" tIns="91425" rIns="91425" bIns="91425" anchor="b" anchorCtr="0">
            <a:noAutofit/>
          </a:bodyPr>
          <a:lstStyle/>
          <a:p>
            <a:pPr lvl="0"/>
            <a:r>
              <a:rPr lang="en" dirty="0" smtClean="0"/>
              <a:t>Conclusion</a:t>
            </a:r>
            <a:endParaRPr sz="3000"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06</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4660951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0834" y="632913"/>
            <a:ext cx="8154444" cy="4401205"/>
          </a:xfrm>
          <a:prstGeom prst="rect">
            <a:avLst/>
          </a:prstGeom>
        </p:spPr>
        <p:txBody>
          <a:bodyPr wrap="square">
            <a:spAutoFit/>
          </a:bodyPr>
          <a:lstStyle/>
          <a:p>
            <a:pPr algn="just"/>
            <a:r>
              <a:rPr lang="fr-FR" dirty="0">
                <a:solidFill>
                  <a:schemeClr val="bg1"/>
                </a:solidFill>
              </a:rPr>
              <a:t>On disposes de tous les éléments nous permettant de réaliser </a:t>
            </a:r>
            <a:r>
              <a:rPr lang="fr-FR" dirty="0" smtClean="0">
                <a:solidFill>
                  <a:schemeClr val="bg1"/>
                </a:solidFill>
              </a:rPr>
              <a:t>l’application</a:t>
            </a:r>
            <a:r>
              <a:rPr lang="fr-FR" dirty="0">
                <a:solidFill>
                  <a:schemeClr val="bg1"/>
                </a:solidFill>
              </a:rPr>
              <a:t>.</a:t>
            </a:r>
          </a:p>
          <a:p>
            <a:pPr algn="just"/>
            <a:endParaRPr lang="fr-FR" dirty="0" smtClean="0">
              <a:solidFill>
                <a:schemeClr val="bg1"/>
              </a:solidFill>
            </a:endParaRPr>
          </a:p>
          <a:p>
            <a:pPr algn="just"/>
            <a:r>
              <a:rPr lang="fr-FR" dirty="0" smtClean="0">
                <a:solidFill>
                  <a:schemeClr val="bg1"/>
                </a:solidFill>
              </a:rPr>
              <a:t>Le but est que le consommateur puisse comprendre comment équilibrer son alimentation en prenant en considération le contenu </a:t>
            </a:r>
            <a:r>
              <a:rPr lang="fr-FR" dirty="0">
                <a:solidFill>
                  <a:schemeClr val="bg1"/>
                </a:solidFill>
              </a:rPr>
              <a:t>des produits </a:t>
            </a:r>
            <a:r>
              <a:rPr lang="fr-FR" dirty="0" smtClean="0">
                <a:solidFill>
                  <a:schemeClr val="bg1"/>
                </a:solidFill>
              </a:rPr>
              <a:t>et de </a:t>
            </a:r>
            <a:r>
              <a:rPr lang="fr-FR" dirty="0">
                <a:solidFill>
                  <a:schemeClr val="bg1"/>
                </a:solidFill>
              </a:rPr>
              <a:t>faire des choix alimentaires meilleurs et plus sains en mettant l'accent sur la nutrition des personnes hypertendu (Vérification des produits </a:t>
            </a:r>
            <a:r>
              <a:rPr lang="fr-FR" dirty="0" smtClean="0">
                <a:solidFill>
                  <a:schemeClr val="bg1"/>
                </a:solidFill>
              </a:rPr>
              <a:t>contenant des additifs, </a:t>
            </a:r>
            <a:r>
              <a:rPr lang="fr-FR" dirty="0">
                <a:solidFill>
                  <a:schemeClr val="bg1"/>
                </a:solidFill>
              </a:rPr>
              <a:t>de l'huile de </a:t>
            </a:r>
            <a:r>
              <a:rPr lang="fr-FR" dirty="0" smtClean="0">
                <a:solidFill>
                  <a:schemeClr val="bg1"/>
                </a:solidFill>
              </a:rPr>
              <a:t>palme, </a:t>
            </a:r>
            <a:r>
              <a:rPr lang="fr-FR" dirty="0">
                <a:solidFill>
                  <a:schemeClr val="bg1"/>
                </a:solidFill>
              </a:rPr>
              <a:t>de grandes quantités de </a:t>
            </a:r>
            <a:r>
              <a:rPr lang="fr-FR" dirty="0" smtClean="0">
                <a:solidFill>
                  <a:schemeClr val="bg1"/>
                </a:solidFill>
              </a:rPr>
              <a:t>sel; </a:t>
            </a:r>
            <a:r>
              <a:rPr lang="fr-FR" dirty="0">
                <a:solidFill>
                  <a:schemeClr val="bg1"/>
                </a:solidFill>
              </a:rPr>
              <a:t>Répartition des valeurs nutritionnelles </a:t>
            </a:r>
            <a:r>
              <a:rPr lang="fr-FR" dirty="0" smtClean="0">
                <a:solidFill>
                  <a:schemeClr val="bg1"/>
                </a:solidFill>
              </a:rPr>
              <a:t>sur les catégories).</a:t>
            </a:r>
            <a:endParaRPr lang="fr-FR" dirty="0">
              <a:solidFill>
                <a:schemeClr val="bg1"/>
              </a:solidFill>
            </a:endParaRPr>
          </a:p>
          <a:p>
            <a:pPr algn="just"/>
            <a:endParaRPr lang="fr-FR" dirty="0">
              <a:solidFill>
                <a:schemeClr val="bg1"/>
              </a:solidFill>
            </a:endParaRPr>
          </a:p>
          <a:p>
            <a:pPr algn="just"/>
            <a:r>
              <a:rPr lang="fr-FR" dirty="0">
                <a:solidFill>
                  <a:schemeClr val="bg1"/>
                </a:solidFill>
              </a:rPr>
              <a:t>L'idée est aussi de recommander des aliments (par exemple : bio) et de pouvoir prévenir le consommateur lors de l'ajout d'un produit s'il dépasse les recommandations (par exemple : teneur élevée en sel).</a:t>
            </a:r>
            <a:endParaRPr lang="fr-FR" dirty="0" smtClean="0">
              <a:solidFill>
                <a:schemeClr val="bg1"/>
              </a:solidFill>
            </a:endParaRPr>
          </a:p>
          <a:p>
            <a:pPr algn="just"/>
            <a:endParaRPr lang="fr-FR" dirty="0">
              <a:solidFill>
                <a:schemeClr val="bg1"/>
              </a:solidFill>
            </a:endParaRPr>
          </a:p>
          <a:p>
            <a:pPr algn="just"/>
            <a:r>
              <a:rPr lang="fr-FR" dirty="0">
                <a:solidFill>
                  <a:schemeClr val="bg1"/>
                </a:solidFill>
              </a:rPr>
              <a:t>Concernant les données d’Open Food </a:t>
            </a:r>
            <a:r>
              <a:rPr lang="fr-FR" dirty="0" err="1">
                <a:solidFill>
                  <a:schemeClr val="bg1"/>
                </a:solidFill>
              </a:rPr>
              <a:t>Facts</a:t>
            </a:r>
            <a:r>
              <a:rPr lang="fr-FR" dirty="0">
                <a:solidFill>
                  <a:schemeClr val="bg1"/>
                </a:solidFill>
              </a:rPr>
              <a:t>, on a remarqué que l’on a du nettoyer beaucoup de données. En effet, le fait que cette base </a:t>
            </a:r>
            <a:r>
              <a:rPr lang="fr-FR" dirty="0" smtClean="0">
                <a:solidFill>
                  <a:schemeClr val="bg1"/>
                </a:solidFill>
              </a:rPr>
              <a:t>de données </a:t>
            </a:r>
            <a:r>
              <a:rPr lang="fr-FR" dirty="0">
                <a:solidFill>
                  <a:schemeClr val="bg1"/>
                </a:solidFill>
              </a:rPr>
              <a:t>soit collaborative elle permet à tout le monde de pouvoir la compléter. C’est un avantage car cela permet d’avoir une maximum </a:t>
            </a:r>
            <a:r>
              <a:rPr lang="fr-FR" dirty="0" smtClean="0">
                <a:solidFill>
                  <a:schemeClr val="bg1"/>
                </a:solidFill>
              </a:rPr>
              <a:t>de produits </a:t>
            </a:r>
            <a:r>
              <a:rPr lang="fr-FR" dirty="0">
                <a:solidFill>
                  <a:schemeClr val="bg1"/>
                </a:solidFill>
              </a:rPr>
              <a:t>en base de données, par contre il y a </a:t>
            </a:r>
            <a:r>
              <a:rPr lang="fr-FR" dirty="0" smtClean="0">
                <a:solidFill>
                  <a:schemeClr val="bg1"/>
                </a:solidFill>
              </a:rPr>
              <a:t>beaucoup </a:t>
            </a:r>
            <a:r>
              <a:rPr lang="fr-FR" dirty="0">
                <a:solidFill>
                  <a:schemeClr val="bg1"/>
                </a:solidFill>
              </a:rPr>
              <a:t>d’erreur dans ces données, ce qui n’aide pas pour avoir une application précise. </a:t>
            </a:r>
            <a:r>
              <a:rPr lang="fr-FR" smtClean="0">
                <a:solidFill>
                  <a:schemeClr val="bg1"/>
                </a:solidFill>
              </a:rPr>
              <a:t>Par contre</a:t>
            </a:r>
            <a:r>
              <a:rPr lang="fr-FR" dirty="0">
                <a:solidFill>
                  <a:schemeClr val="bg1"/>
                </a:solidFill>
              </a:rPr>
              <a:t>, on peut imaginer que comme la base de données est collaborative plus les gens l’utiliserons plus les erreurs vont être corrigées</a:t>
            </a:r>
            <a:r>
              <a:rPr lang="fr-FR" dirty="0" smtClean="0">
                <a:solidFill>
                  <a:schemeClr val="bg1"/>
                </a:solidFill>
              </a:rPr>
              <a:t>.</a:t>
            </a:r>
          </a:p>
          <a:p>
            <a:pPr algn="just"/>
            <a:endParaRPr lang="fr-FR" dirty="0">
              <a:solidFill>
                <a:schemeClr val="bg1"/>
              </a:solidFill>
            </a:endParaRPr>
          </a:p>
          <a:p>
            <a:pPr algn="just"/>
            <a:endParaRPr lang="fr-FR" dirty="0">
              <a:solidFill>
                <a:schemeClr val="bg1"/>
              </a:solidFill>
            </a:endParaRPr>
          </a:p>
        </p:txBody>
      </p:sp>
    </p:spTree>
    <p:extLst>
      <p:ext uri="{BB962C8B-B14F-4D97-AF65-F5344CB8AC3E}">
        <p14:creationId xmlns:p14="http://schemas.microsoft.com/office/powerpoint/2010/main" val="41044173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080A5CE-2A27-4A71-B160-441332CC772B}"/>
              </a:ext>
            </a:extLst>
          </p:cNvPr>
          <p:cNvSpPr/>
          <p:nvPr/>
        </p:nvSpPr>
        <p:spPr>
          <a:xfrm>
            <a:off x="802727" y="3695492"/>
            <a:ext cx="7426692" cy="90396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Rectangle 8">
            <a:extLst>
              <a:ext uri="{FF2B5EF4-FFF2-40B4-BE49-F238E27FC236}">
                <a16:creationId xmlns:a16="http://schemas.microsoft.com/office/drawing/2014/main" id="{DB2FBFAD-318C-47E8-A82D-2EDEDE3F63EE}"/>
              </a:ext>
            </a:extLst>
          </p:cNvPr>
          <p:cNvSpPr/>
          <p:nvPr/>
        </p:nvSpPr>
        <p:spPr>
          <a:xfrm>
            <a:off x="894522" y="3762723"/>
            <a:ext cx="7243103" cy="76952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TextBox 10">
            <a:extLst>
              <a:ext uri="{FF2B5EF4-FFF2-40B4-BE49-F238E27FC236}">
                <a16:creationId xmlns:a16="http://schemas.microsoft.com/office/drawing/2014/main" id="{1DF8EF26-7AD5-4E7F-95B3-9A57CF80C483}"/>
              </a:ext>
            </a:extLst>
          </p:cNvPr>
          <p:cNvSpPr txBox="1"/>
          <p:nvPr/>
        </p:nvSpPr>
        <p:spPr>
          <a:xfrm>
            <a:off x="863880" y="3695462"/>
            <a:ext cx="7243104" cy="784830"/>
          </a:xfrm>
          <a:prstGeom prst="rect">
            <a:avLst/>
          </a:prstGeom>
          <a:noFill/>
        </p:spPr>
        <p:txBody>
          <a:bodyPr wrap="square" rtlCol="0" anchor="ctr">
            <a:spAutoFit/>
          </a:bodyPr>
          <a:lstStyle/>
          <a:p>
            <a:pPr algn="ctr"/>
            <a:r>
              <a:rPr lang="en-US" altLang="ko-KR" sz="4500" dirty="0">
                <a:solidFill>
                  <a:schemeClr val="bg1"/>
                </a:solidFill>
                <a:cs typeface="Arial" pitchFamily="34" charset="0"/>
              </a:rPr>
              <a:t>Merci de </a:t>
            </a:r>
            <a:r>
              <a:rPr lang="en-US" altLang="ko-KR" sz="4500" dirty="0" err="1">
                <a:solidFill>
                  <a:schemeClr val="bg1"/>
                </a:solidFill>
                <a:cs typeface="Arial" pitchFamily="34" charset="0"/>
              </a:rPr>
              <a:t>votre</a:t>
            </a:r>
            <a:r>
              <a:rPr lang="en-US" altLang="ko-KR" sz="4500" dirty="0">
                <a:solidFill>
                  <a:schemeClr val="bg1"/>
                </a:solidFill>
                <a:cs typeface="Arial" pitchFamily="34" charset="0"/>
              </a:rPr>
              <a:t> </a:t>
            </a:r>
            <a:r>
              <a:rPr lang="en-US" altLang="ko-KR" sz="4500" dirty="0" smtClean="0">
                <a:solidFill>
                  <a:schemeClr val="bg1"/>
                </a:solidFill>
                <a:cs typeface="Arial" pitchFamily="34" charset="0"/>
              </a:rPr>
              <a:t>attention</a:t>
            </a:r>
            <a:endParaRPr lang="en-US" altLang="ko-KR" sz="4500" dirty="0">
              <a:solidFill>
                <a:schemeClr val="bg1"/>
              </a:solidFill>
              <a:cs typeface="Arial" pitchFamily="34" charset="0"/>
            </a:endParaRPr>
          </a:p>
        </p:txBody>
      </p:sp>
      <p:grpSp>
        <p:nvGrpSpPr>
          <p:cNvPr id="12" name="Group 11">
            <a:extLst>
              <a:ext uri="{FF2B5EF4-FFF2-40B4-BE49-F238E27FC236}">
                <a16:creationId xmlns:a16="http://schemas.microsoft.com/office/drawing/2014/main" id="{75596B00-0CE2-44C6-9AC5-0B5BC6F6C4D9}"/>
              </a:ext>
            </a:extLst>
          </p:cNvPr>
          <p:cNvGrpSpPr/>
          <p:nvPr/>
        </p:nvGrpSpPr>
        <p:grpSpPr>
          <a:xfrm>
            <a:off x="2528525" y="1130886"/>
            <a:ext cx="3951891" cy="2564606"/>
            <a:chOff x="4655870" y="2637505"/>
            <a:chExt cx="2716484" cy="1217603"/>
          </a:xfrm>
          <a:effectLst>
            <a:outerShdw blurRad="50800" dist="38100" dir="5400000" algn="t" rotWithShape="0">
              <a:prstClr val="black">
                <a:alpha val="40000"/>
              </a:prstClr>
            </a:outerShdw>
          </a:effectLst>
        </p:grpSpPr>
        <p:grpSp>
          <p:nvGrpSpPr>
            <p:cNvPr id="13" name="Group 12">
              <a:extLst>
                <a:ext uri="{FF2B5EF4-FFF2-40B4-BE49-F238E27FC236}">
                  <a16:creationId xmlns:a16="http://schemas.microsoft.com/office/drawing/2014/main" id="{5DF549E6-5337-42BD-9C5E-4FF911D21EC1}"/>
                </a:ext>
              </a:extLst>
            </p:cNvPr>
            <p:cNvGrpSpPr/>
            <p:nvPr/>
          </p:nvGrpSpPr>
          <p:grpSpPr>
            <a:xfrm>
              <a:off x="6233054" y="2743150"/>
              <a:ext cx="1139300" cy="952543"/>
              <a:chOff x="5133714" y="3583707"/>
              <a:chExt cx="474339" cy="396585"/>
            </a:xfrm>
          </p:grpSpPr>
          <p:cxnSp>
            <p:nvCxnSpPr>
              <p:cNvPr id="18" name="Connector: Elbow 11">
                <a:extLst>
                  <a:ext uri="{FF2B5EF4-FFF2-40B4-BE49-F238E27FC236}">
                    <a16:creationId xmlns:a16="http://schemas.microsoft.com/office/drawing/2014/main" id="{99FF6450-5DCF-4EA4-9ECD-5DECDA3BADBD}"/>
                  </a:ext>
                </a:extLst>
              </p:cNvPr>
              <p:cNvCxnSpPr>
                <a:cxnSpLocks/>
              </p:cNvCxnSpPr>
              <p:nvPr/>
            </p:nvCxnSpPr>
            <p:spPr>
              <a:xfrm rot="16200000" flipH="1">
                <a:off x="5223467" y="3590067"/>
                <a:ext cx="291134" cy="278415"/>
              </a:xfrm>
              <a:prstGeom prst="bentConnector3">
                <a:avLst>
                  <a:gd name="adj1" fmla="val 98706"/>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 name="Connector: Elbow 12">
                <a:extLst>
                  <a:ext uri="{FF2B5EF4-FFF2-40B4-BE49-F238E27FC236}">
                    <a16:creationId xmlns:a16="http://schemas.microsoft.com/office/drawing/2014/main" id="{637BD6F9-CEA8-471A-B6D6-3D7D3748ACC4}"/>
                  </a:ext>
                </a:extLst>
              </p:cNvPr>
              <p:cNvCxnSpPr>
                <a:cxnSpLocks/>
              </p:cNvCxnSpPr>
              <p:nvPr/>
            </p:nvCxnSpPr>
            <p:spPr>
              <a:xfrm rot="16200000" flipH="1">
                <a:off x="5172591" y="3544830"/>
                <a:ext cx="396585" cy="474339"/>
              </a:xfrm>
              <a:prstGeom prst="bentConnector3">
                <a:avLst>
                  <a:gd name="adj1" fmla="val 10131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3DC2EA36-2D13-4B3D-BFC3-A102F4DEB439}"/>
                </a:ext>
              </a:extLst>
            </p:cNvPr>
            <p:cNvCxnSpPr>
              <a:cxnSpLocks/>
            </p:cNvCxnSpPr>
            <p:nvPr/>
          </p:nvCxnSpPr>
          <p:spPr>
            <a:xfrm>
              <a:off x="6001025" y="2637505"/>
              <a:ext cx="13087" cy="1217603"/>
            </a:xfrm>
            <a:prstGeom prst="line">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1C99EAA-C1C3-4CCA-BEBA-AC2A865E88E4}"/>
                </a:ext>
              </a:extLst>
            </p:cNvPr>
            <p:cNvGrpSpPr/>
            <p:nvPr/>
          </p:nvGrpSpPr>
          <p:grpSpPr>
            <a:xfrm flipH="1">
              <a:off x="4655870" y="2743153"/>
              <a:ext cx="1159245" cy="952554"/>
              <a:chOff x="5125409" y="3583703"/>
              <a:chExt cx="482643" cy="396589"/>
            </a:xfrm>
          </p:grpSpPr>
          <p:cxnSp>
            <p:nvCxnSpPr>
              <p:cNvPr id="16" name="Connector: Elbow 9">
                <a:extLst>
                  <a:ext uri="{FF2B5EF4-FFF2-40B4-BE49-F238E27FC236}">
                    <a16:creationId xmlns:a16="http://schemas.microsoft.com/office/drawing/2014/main" id="{3275D676-AD17-49C5-9DEA-18E954D494CE}"/>
                  </a:ext>
                </a:extLst>
              </p:cNvPr>
              <p:cNvCxnSpPr>
                <a:cxnSpLocks/>
              </p:cNvCxnSpPr>
              <p:nvPr/>
            </p:nvCxnSpPr>
            <p:spPr>
              <a:xfrm rot="16200000" flipH="1">
                <a:off x="5217648" y="3581177"/>
                <a:ext cx="291129" cy="296190"/>
              </a:xfrm>
              <a:prstGeom prst="bentConnector3">
                <a:avLst>
                  <a:gd name="adj1" fmla="val 10092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7" name="Connector: Elbow 10">
                <a:extLst>
                  <a:ext uri="{FF2B5EF4-FFF2-40B4-BE49-F238E27FC236}">
                    <a16:creationId xmlns:a16="http://schemas.microsoft.com/office/drawing/2014/main" id="{7437482D-2332-417F-9573-94FD96A7798B}"/>
                  </a:ext>
                </a:extLst>
              </p:cNvPr>
              <p:cNvCxnSpPr>
                <a:cxnSpLocks/>
              </p:cNvCxnSpPr>
              <p:nvPr/>
            </p:nvCxnSpPr>
            <p:spPr>
              <a:xfrm rot="16200000" flipH="1">
                <a:off x="5168436" y="3540676"/>
                <a:ext cx="396589" cy="482643"/>
              </a:xfrm>
              <a:prstGeom prst="bentConnector3">
                <a:avLst>
                  <a:gd name="adj1" fmla="val 99215"/>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20" name="Freeform 19">
            <a:extLst>
              <a:ext uri="{FF2B5EF4-FFF2-40B4-BE49-F238E27FC236}">
                <a16:creationId xmlns:a16="http://schemas.microsoft.com/office/drawing/2014/main" id="{8237F776-235B-43B7-A208-7106E24CBAFE}"/>
              </a:ext>
            </a:extLst>
          </p:cNvPr>
          <p:cNvSpPr>
            <a:spLocks noChangeAspect="1"/>
          </p:cNvSpPr>
          <p:nvPr/>
        </p:nvSpPr>
        <p:spPr>
          <a:xfrm flipH="1">
            <a:off x="3586182" y="449433"/>
            <a:ext cx="1825863" cy="983742"/>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solidFill>
                <a:schemeClr val="tx1"/>
              </a:solidFill>
            </a:endParaRPr>
          </a:p>
        </p:txBody>
      </p:sp>
    </p:spTree>
    <p:extLst>
      <p:ext uri="{BB962C8B-B14F-4D97-AF65-F5344CB8AC3E}">
        <p14:creationId xmlns:p14="http://schemas.microsoft.com/office/powerpoint/2010/main" val="32554399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4939609" y="2015529"/>
            <a:ext cx="3329747" cy="1252500"/>
          </a:xfrm>
          <a:prstGeom prst="rect">
            <a:avLst/>
          </a:prstGeom>
        </p:spPr>
        <p:txBody>
          <a:bodyPr spcFirstLastPara="1" wrap="square" lIns="91425" tIns="91425" rIns="91425" bIns="91425" anchor="b" anchorCtr="0">
            <a:noAutofit/>
          </a:bodyPr>
          <a:lstStyle/>
          <a:p>
            <a:pPr lvl="0"/>
            <a:r>
              <a:rPr lang="fr-FR" dirty="0" smtClean="0"/>
              <a:t/>
            </a:r>
            <a:br>
              <a:rPr lang="fr-FR" dirty="0" smtClean="0"/>
            </a:br>
            <a:r>
              <a:rPr lang="fr-FR" dirty="0"/>
              <a:t/>
            </a:r>
            <a:br>
              <a:rPr lang="fr-FR" dirty="0"/>
            </a:br>
            <a:r>
              <a:rPr lang="fr-FR" sz="3200" dirty="0"/>
              <a:t>Questions ?</a:t>
            </a:r>
            <a:br>
              <a:rPr lang="fr-FR" sz="3200" dirty="0"/>
            </a:br>
            <a:endParaRPr sz="3200" dirty="0"/>
          </a:p>
        </p:txBody>
      </p:sp>
      <p:cxnSp>
        <p:nvCxnSpPr>
          <p:cNvPr id="267" name="Google Shape;267;p48"/>
          <p:cNvCxnSpPr/>
          <p:nvPr/>
        </p:nvCxnSpPr>
        <p:spPr>
          <a:xfrm>
            <a:off x="4721567" y="1480667"/>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120" y="1466481"/>
            <a:ext cx="3985471" cy="2203886"/>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CONTENU</a:t>
            </a:r>
            <a:endParaRPr dirty="0"/>
          </a:p>
        </p:txBody>
      </p:sp>
      <p:sp>
        <p:nvSpPr>
          <p:cNvPr id="171" name="Google Shape;171;p39"/>
          <p:cNvSpPr txBox="1">
            <a:spLocks noGrp="1"/>
          </p:cNvSpPr>
          <p:nvPr>
            <p:ph type="body" idx="1"/>
          </p:nvPr>
        </p:nvSpPr>
        <p:spPr>
          <a:xfrm>
            <a:off x="938500" y="979624"/>
            <a:ext cx="7172100" cy="32751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lvl="0">
              <a:lnSpc>
                <a:spcPct val="200000"/>
              </a:lnSpc>
              <a:buClr>
                <a:schemeClr val="accent1"/>
              </a:buClr>
              <a:buFont typeface="Montserrat ExtraBold"/>
              <a:buAutoNum type="arabicPeriod"/>
            </a:pPr>
            <a:r>
              <a:rPr lang="fr-FR" sz="1600" dirty="0"/>
              <a:t>Nettoyage des </a:t>
            </a:r>
            <a:r>
              <a:rPr lang="fr-FR" sz="1600" dirty="0" smtClean="0"/>
              <a:t>données</a:t>
            </a:r>
            <a:r>
              <a:rPr lang="en" sz="1600" dirty="0" smtClean="0"/>
              <a:t>.</a:t>
            </a:r>
            <a:endParaRPr sz="1600" dirty="0"/>
          </a:p>
          <a:p>
            <a:pPr lvl="0">
              <a:lnSpc>
                <a:spcPct val="200000"/>
              </a:lnSpc>
              <a:buClr>
                <a:schemeClr val="accent1"/>
              </a:buClr>
              <a:buFont typeface="Montserrat ExtraBold"/>
              <a:buAutoNum type="arabicPeriod"/>
            </a:pPr>
            <a:r>
              <a:rPr lang="fr-FR" sz="1600" dirty="0" smtClean="0"/>
              <a:t>Analyse </a:t>
            </a:r>
            <a:r>
              <a:rPr lang="fr-FR" sz="1600" dirty="0"/>
              <a:t>exploratoire </a:t>
            </a:r>
            <a:r>
              <a:rPr lang="fr-FR" sz="1600" dirty="0" smtClean="0"/>
              <a:t>– Connaissance </a:t>
            </a:r>
            <a:r>
              <a:rPr lang="fr-FR" sz="1600" dirty="0"/>
              <a:t>des données </a:t>
            </a:r>
            <a:endParaRPr lang="fr-FR" sz="1600" dirty="0" smtClean="0"/>
          </a:p>
          <a:p>
            <a:pPr lvl="0">
              <a:lnSpc>
                <a:spcPct val="200000"/>
              </a:lnSpc>
              <a:buClr>
                <a:schemeClr val="accent1"/>
              </a:buClr>
              <a:buFont typeface="Montserrat ExtraBold"/>
              <a:buAutoNum type="arabicPeriod"/>
            </a:pPr>
            <a:r>
              <a:rPr lang="fr-FR" sz="1600" dirty="0" smtClean="0"/>
              <a:t>Analyse </a:t>
            </a:r>
            <a:r>
              <a:rPr lang="fr-FR" sz="1600" dirty="0" err="1" smtClean="0"/>
              <a:t>univariée</a:t>
            </a:r>
            <a:r>
              <a:rPr lang="en" sz="1600" dirty="0" smtClean="0"/>
              <a:t>.</a:t>
            </a:r>
          </a:p>
          <a:p>
            <a:pPr>
              <a:lnSpc>
                <a:spcPct val="200000"/>
              </a:lnSpc>
              <a:buClr>
                <a:schemeClr val="accent1"/>
              </a:buClr>
              <a:buFont typeface="Montserrat ExtraBold"/>
              <a:buAutoNum type="arabicPeriod"/>
            </a:pPr>
            <a:r>
              <a:rPr lang="fr-FR" sz="1600" dirty="0"/>
              <a:t>Analyse </a:t>
            </a:r>
            <a:r>
              <a:rPr lang="fr-FR" sz="1600" dirty="0" err="1" smtClean="0"/>
              <a:t>bivariée</a:t>
            </a:r>
            <a:r>
              <a:rPr lang="en" sz="1600" dirty="0" smtClean="0"/>
              <a:t>.</a:t>
            </a:r>
            <a:endParaRPr sz="1600" dirty="0"/>
          </a:p>
          <a:p>
            <a:pPr lvl="0">
              <a:lnSpc>
                <a:spcPct val="200000"/>
              </a:lnSpc>
              <a:buClr>
                <a:schemeClr val="accent1"/>
              </a:buClr>
              <a:buFont typeface="Montserrat ExtraBold"/>
              <a:buAutoNum type="arabicPeriod"/>
            </a:pPr>
            <a:r>
              <a:rPr lang="fr-FR" sz="1600" dirty="0"/>
              <a:t>Analyse </a:t>
            </a:r>
            <a:r>
              <a:rPr lang="fr-FR" sz="1600" dirty="0" smtClean="0"/>
              <a:t>multivarié</a:t>
            </a:r>
            <a:r>
              <a:rPr lang="en" sz="1600" dirty="0" smtClean="0"/>
              <a:t>.</a:t>
            </a:r>
            <a:endParaRPr sz="1600"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sz="1600" dirty="0" smtClean="0"/>
              <a:t>Test statistique.</a:t>
            </a:r>
            <a:endParaRPr sz="1600" dirty="0"/>
          </a:p>
          <a:p>
            <a:pPr lvl="0">
              <a:lnSpc>
                <a:spcPct val="200000"/>
              </a:lnSpc>
              <a:buClr>
                <a:schemeClr val="accent1"/>
              </a:buClr>
              <a:buFont typeface="Montserrat ExtraBold"/>
              <a:buAutoNum type="arabicPeriod"/>
            </a:pPr>
            <a:r>
              <a:rPr lang="fr-FR" sz="1600" dirty="0">
                <a:uFill>
                  <a:noFill/>
                </a:uFill>
              </a:rPr>
              <a:t>Conclusion.</a:t>
            </a:r>
            <a:endParaRPr sz="1600"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6675047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453847"/>
            <a:ext cx="5156043" cy="598800"/>
          </a:xfrm>
          <a:prstGeom prst="rect">
            <a:avLst/>
          </a:prstGeom>
        </p:spPr>
        <p:txBody>
          <a:bodyPr spcFirstLastPara="1" wrap="square" lIns="91425" tIns="91425" rIns="91425" bIns="91425" anchor="b" anchorCtr="0">
            <a:noAutofit/>
          </a:bodyPr>
          <a:lstStyle/>
          <a:p>
            <a:pPr lvl="0"/>
            <a:r>
              <a:rPr lang="en" dirty="0" smtClean="0"/>
              <a:t/>
            </a:r>
            <a:br>
              <a:rPr lang="en" dirty="0" smtClean="0"/>
            </a:br>
            <a:r>
              <a:rPr lang="fr-FR" sz="3000" dirty="0" smtClean="0"/>
              <a:t>Nettoyage </a:t>
            </a:r>
            <a:r>
              <a:rPr lang="fr-FR" sz="3000" dirty="0"/>
              <a:t>des </a:t>
            </a:r>
            <a:r>
              <a:rPr lang="fr-FR" sz="3000" dirty="0" smtClean="0"/>
              <a:t>données</a:t>
            </a:r>
            <a:endParaRPr sz="3000"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3000" dirty="0" err="1" smtClean="0">
                <a:solidFill>
                  <a:schemeClr val="bg1">
                    <a:lumMod val="85000"/>
                  </a:schemeClr>
                </a:solidFill>
              </a:rPr>
              <a:t>Analyse</a:t>
            </a:r>
            <a:r>
              <a:rPr lang="en-US" sz="3000" dirty="0" smtClean="0">
                <a:solidFill>
                  <a:schemeClr val="bg1">
                    <a:lumMod val="85000"/>
                  </a:schemeClr>
                </a:solidFill>
              </a:rPr>
              <a:t> </a:t>
            </a:r>
            <a:r>
              <a:rPr lang="en-US" sz="3000" dirty="0" err="1">
                <a:solidFill>
                  <a:schemeClr val="bg1">
                    <a:lumMod val="85000"/>
                  </a:schemeClr>
                </a:solidFill>
              </a:rPr>
              <a:t>exploratoire</a:t>
            </a:r>
            <a:endParaRPr lang="en-US" sz="3000" dirty="0">
              <a:solidFill>
                <a:schemeClr val="bg1">
                  <a:lumMod val="85000"/>
                </a:schemeClr>
              </a:solidFill>
            </a:endParaRPr>
          </a:p>
        </p:txBody>
      </p:sp>
      <p:sp>
        <p:nvSpPr>
          <p:cNvPr id="3" name="Chevron 2">
            <a:extLst>
              <a:ext uri="{FF2B5EF4-FFF2-40B4-BE49-F238E27FC236}">
                <a16:creationId xmlns:a16="http://schemas.microsoft.com/office/drawing/2014/main" id="{DE5DB86A-9DB3-44FA-AFF4-3D3045518BFA}"/>
              </a:ext>
            </a:extLst>
          </p:cNvPr>
          <p:cNvSpPr/>
          <p:nvPr/>
        </p:nvSpPr>
        <p:spPr>
          <a:xfrm>
            <a:off x="2259568" y="1597545"/>
            <a:ext cx="1647001" cy="46462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4" name="Chevron 3">
            <a:extLst>
              <a:ext uri="{FF2B5EF4-FFF2-40B4-BE49-F238E27FC236}">
                <a16:creationId xmlns:a16="http://schemas.microsoft.com/office/drawing/2014/main" id="{5C6586CF-5571-4DF3-9099-8A51FC443E35}"/>
              </a:ext>
            </a:extLst>
          </p:cNvPr>
          <p:cNvSpPr/>
          <p:nvPr/>
        </p:nvSpPr>
        <p:spPr>
          <a:xfrm>
            <a:off x="5258622" y="1597545"/>
            <a:ext cx="1647001" cy="464623"/>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5" name="Chevron 4">
            <a:extLst>
              <a:ext uri="{FF2B5EF4-FFF2-40B4-BE49-F238E27FC236}">
                <a16:creationId xmlns:a16="http://schemas.microsoft.com/office/drawing/2014/main" id="{443E5F92-7900-4BF1-BC66-F2D453AADA4D}"/>
              </a:ext>
            </a:extLst>
          </p:cNvPr>
          <p:cNvSpPr/>
          <p:nvPr/>
        </p:nvSpPr>
        <p:spPr>
          <a:xfrm>
            <a:off x="6758148" y="1597545"/>
            <a:ext cx="1647001" cy="464623"/>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6" name="Chevron 5">
            <a:extLst>
              <a:ext uri="{FF2B5EF4-FFF2-40B4-BE49-F238E27FC236}">
                <a16:creationId xmlns:a16="http://schemas.microsoft.com/office/drawing/2014/main" id="{D3359B41-454B-42AB-A851-1870E48195E2}"/>
              </a:ext>
            </a:extLst>
          </p:cNvPr>
          <p:cNvSpPr/>
          <p:nvPr/>
        </p:nvSpPr>
        <p:spPr>
          <a:xfrm>
            <a:off x="3759095" y="1597545"/>
            <a:ext cx="1647001" cy="464623"/>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7" name="Rounded Rectangle 6">
            <a:extLst>
              <a:ext uri="{FF2B5EF4-FFF2-40B4-BE49-F238E27FC236}">
                <a16:creationId xmlns:a16="http://schemas.microsoft.com/office/drawing/2014/main" id="{1C9C11D7-918D-4F17-AA70-16A8D8208EB4}"/>
              </a:ext>
            </a:extLst>
          </p:cNvPr>
          <p:cNvSpPr/>
          <p:nvPr/>
        </p:nvSpPr>
        <p:spPr>
          <a:xfrm>
            <a:off x="6814748" y="2164377"/>
            <a:ext cx="1378400" cy="2652096"/>
          </a:xfrm>
          <a:prstGeom prst="roundRect">
            <a:avLst>
              <a:gd name="adj" fmla="val 10715"/>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8" name="Rounded Rectangle 7">
            <a:extLst>
              <a:ext uri="{FF2B5EF4-FFF2-40B4-BE49-F238E27FC236}">
                <a16:creationId xmlns:a16="http://schemas.microsoft.com/office/drawing/2014/main" id="{0471C2EC-F4AD-49D3-B0E7-F49D89DE3349}"/>
              </a:ext>
            </a:extLst>
          </p:cNvPr>
          <p:cNvSpPr/>
          <p:nvPr/>
        </p:nvSpPr>
        <p:spPr>
          <a:xfrm>
            <a:off x="2295917" y="2164377"/>
            <a:ext cx="1378400" cy="2652096"/>
          </a:xfrm>
          <a:prstGeom prst="roundRect">
            <a:avLst>
              <a:gd name="adj" fmla="val 1071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9" name="Rounded Rectangle 8">
            <a:extLst>
              <a:ext uri="{FF2B5EF4-FFF2-40B4-BE49-F238E27FC236}">
                <a16:creationId xmlns:a16="http://schemas.microsoft.com/office/drawing/2014/main" id="{BA1372E0-3E5F-4DA6-801D-0A7A503F3FFE}"/>
              </a:ext>
            </a:extLst>
          </p:cNvPr>
          <p:cNvSpPr/>
          <p:nvPr/>
        </p:nvSpPr>
        <p:spPr>
          <a:xfrm>
            <a:off x="5308471" y="2164377"/>
            <a:ext cx="1378400" cy="2652096"/>
          </a:xfrm>
          <a:prstGeom prst="roundRect">
            <a:avLst>
              <a:gd name="adj" fmla="val 10715"/>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0" name="Rounded Rectangle 9">
            <a:extLst>
              <a:ext uri="{FF2B5EF4-FFF2-40B4-BE49-F238E27FC236}">
                <a16:creationId xmlns:a16="http://schemas.microsoft.com/office/drawing/2014/main" id="{9042187B-2A1A-4656-911E-B60F4A60C814}"/>
              </a:ext>
            </a:extLst>
          </p:cNvPr>
          <p:cNvSpPr/>
          <p:nvPr/>
        </p:nvSpPr>
        <p:spPr>
          <a:xfrm>
            <a:off x="3802194" y="2164377"/>
            <a:ext cx="1378400" cy="2652096"/>
          </a:xfrm>
          <a:prstGeom prst="roundRect">
            <a:avLst>
              <a:gd name="adj" fmla="val 10715"/>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2" name="TextBox 11">
            <a:extLst>
              <a:ext uri="{FF2B5EF4-FFF2-40B4-BE49-F238E27FC236}">
                <a16:creationId xmlns:a16="http://schemas.microsoft.com/office/drawing/2014/main" id="{2ACD58CE-F17A-4DB7-9839-59C38526C82E}"/>
              </a:ext>
            </a:extLst>
          </p:cNvPr>
          <p:cNvSpPr txBox="1"/>
          <p:nvPr/>
        </p:nvSpPr>
        <p:spPr>
          <a:xfrm>
            <a:off x="2360564" y="2513709"/>
            <a:ext cx="1205720" cy="1200329"/>
          </a:xfrm>
          <a:prstGeom prst="rect">
            <a:avLst/>
          </a:prstGeom>
          <a:noFill/>
        </p:spPr>
        <p:txBody>
          <a:bodyPr wrap="square" rtlCol="0">
            <a:spAutoFit/>
          </a:bodyPr>
          <a:lstStyle/>
          <a:p>
            <a:pPr algn="ctr"/>
            <a:r>
              <a:rPr lang="fr-FR" altLang="ko-KR" sz="900" dirty="0">
                <a:solidFill>
                  <a:schemeClr val="tx1">
                    <a:lumMod val="75000"/>
                    <a:lumOff val="25000"/>
                  </a:schemeClr>
                </a:solidFill>
                <a:cs typeface="Arial" pitchFamily="34" charset="0"/>
              </a:rPr>
              <a:t>Les champs se terminant par _100g correspondent à la quantité d'un nutriment (en g, ou kJ pour l'énergie) pour 100 g ou 100 ml de produit</a:t>
            </a:r>
          </a:p>
        </p:txBody>
      </p:sp>
      <p:sp>
        <p:nvSpPr>
          <p:cNvPr id="14" name="TextBox 13">
            <a:extLst>
              <a:ext uri="{FF2B5EF4-FFF2-40B4-BE49-F238E27FC236}">
                <a16:creationId xmlns:a16="http://schemas.microsoft.com/office/drawing/2014/main" id="{B01456DE-475E-46F5-A253-4B297418C951}"/>
              </a:ext>
            </a:extLst>
          </p:cNvPr>
          <p:cNvSpPr txBox="1"/>
          <p:nvPr/>
        </p:nvSpPr>
        <p:spPr>
          <a:xfrm>
            <a:off x="2486288" y="1702898"/>
            <a:ext cx="1279135"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II</a:t>
            </a:r>
            <a:endParaRPr lang="ko-KR" altLang="en-US" sz="1200" b="1" dirty="0">
              <a:solidFill>
                <a:schemeClr val="bg1"/>
              </a:solidFill>
              <a:cs typeface="Arial" pitchFamily="34" charset="0"/>
            </a:endParaRPr>
          </a:p>
        </p:txBody>
      </p:sp>
      <p:sp>
        <p:nvSpPr>
          <p:cNvPr id="15" name="TextBox 14">
            <a:extLst>
              <a:ext uri="{FF2B5EF4-FFF2-40B4-BE49-F238E27FC236}">
                <a16:creationId xmlns:a16="http://schemas.microsoft.com/office/drawing/2014/main" id="{55E1228E-283D-4FD0-B25D-1937C8B37EE5}"/>
              </a:ext>
            </a:extLst>
          </p:cNvPr>
          <p:cNvSpPr txBox="1"/>
          <p:nvPr/>
        </p:nvSpPr>
        <p:spPr>
          <a:xfrm>
            <a:off x="3994250" y="1702898"/>
            <a:ext cx="1279135"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III</a:t>
            </a:r>
            <a:endParaRPr lang="ko-KR" altLang="en-US" sz="1200" b="1" dirty="0">
              <a:solidFill>
                <a:schemeClr val="bg1"/>
              </a:solidFill>
              <a:cs typeface="Arial" pitchFamily="34" charset="0"/>
            </a:endParaRPr>
          </a:p>
        </p:txBody>
      </p:sp>
      <p:sp>
        <p:nvSpPr>
          <p:cNvPr id="16" name="TextBox 15">
            <a:extLst>
              <a:ext uri="{FF2B5EF4-FFF2-40B4-BE49-F238E27FC236}">
                <a16:creationId xmlns:a16="http://schemas.microsoft.com/office/drawing/2014/main" id="{C4BC7BDD-30B4-4BE2-9429-066235F121CB}"/>
              </a:ext>
            </a:extLst>
          </p:cNvPr>
          <p:cNvSpPr txBox="1"/>
          <p:nvPr/>
        </p:nvSpPr>
        <p:spPr>
          <a:xfrm>
            <a:off x="5502213" y="1702898"/>
            <a:ext cx="1279135"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IV</a:t>
            </a:r>
            <a:endParaRPr lang="ko-KR" altLang="en-US" sz="1200" b="1" dirty="0">
              <a:solidFill>
                <a:schemeClr val="bg1"/>
              </a:solidFill>
              <a:cs typeface="Arial" pitchFamily="34" charset="0"/>
            </a:endParaRPr>
          </a:p>
        </p:txBody>
      </p:sp>
      <p:sp>
        <p:nvSpPr>
          <p:cNvPr id="17" name="TextBox 16">
            <a:extLst>
              <a:ext uri="{FF2B5EF4-FFF2-40B4-BE49-F238E27FC236}">
                <a16:creationId xmlns:a16="http://schemas.microsoft.com/office/drawing/2014/main" id="{56BDAE54-21B5-4382-B185-EB9492A3CAC0}"/>
              </a:ext>
            </a:extLst>
          </p:cNvPr>
          <p:cNvSpPr txBox="1"/>
          <p:nvPr/>
        </p:nvSpPr>
        <p:spPr>
          <a:xfrm>
            <a:off x="7010175" y="1702898"/>
            <a:ext cx="1279135"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V</a:t>
            </a:r>
            <a:endParaRPr lang="ko-KR" altLang="en-US" sz="1200" b="1" dirty="0">
              <a:solidFill>
                <a:schemeClr val="bg1"/>
              </a:solidFill>
              <a:cs typeface="Arial" pitchFamily="34" charset="0"/>
            </a:endParaRPr>
          </a:p>
        </p:txBody>
      </p:sp>
      <p:sp>
        <p:nvSpPr>
          <p:cNvPr id="19" name="TextBox 18">
            <a:extLst>
              <a:ext uri="{FF2B5EF4-FFF2-40B4-BE49-F238E27FC236}">
                <a16:creationId xmlns:a16="http://schemas.microsoft.com/office/drawing/2014/main" id="{B2D61C0D-FCB3-456A-B016-57EF65DFB16B}"/>
              </a:ext>
            </a:extLst>
          </p:cNvPr>
          <p:cNvSpPr txBox="1"/>
          <p:nvPr/>
        </p:nvSpPr>
        <p:spPr>
          <a:xfrm>
            <a:off x="3874072" y="2513709"/>
            <a:ext cx="1205720" cy="923330"/>
          </a:xfrm>
          <a:prstGeom prst="rect">
            <a:avLst/>
          </a:prstGeom>
          <a:noFill/>
        </p:spPr>
        <p:txBody>
          <a:bodyPr wrap="square" rtlCol="0">
            <a:spAutoFit/>
          </a:bodyPr>
          <a:lstStyle/>
          <a:p>
            <a:pPr algn="ctr"/>
            <a:r>
              <a:rPr lang="fr-FR" altLang="ko-KR" sz="900" dirty="0">
                <a:solidFill>
                  <a:schemeClr val="tx1">
                    <a:lumMod val="75000"/>
                    <a:lumOff val="25000"/>
                  </a:schemeClr>
                </a:solidFill>
                <a:cs typeface="Arial" pitchFamily="34" charset="0"/>
              </a:rPr>
              <a:t>Les champs qui se terminent par _tags sont une </a:t>
            </a:r>
          </a:p>
          <a:p>
            <a:pPr algn="ctr"/>
            <a:r>
              <a:rPr lang="fr-FR" altLang="ko-KR" sz="900" dirty="0">
                <a:solidFill>
                  <a:schemeClr val="tx1">
                    <a:lumMod val="75000"/>
                    <a:lumOff val="25000"/>
                  </a:schemeClr>
                </a:solidFill>
                <a:cs typeface="Arial" pitchFamily="34" charset="0"/>
              </a:rPr>
              <a:t>liste de balises séparées par des virgules </a:t>
            </a:r>
            <a:endParaRPr lang="en-US" altLang="ko-KR" sz="900"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21C9A2C6-B064-4DE0-9C00-3F70BE1FBC9D}"/>
              </a:ext>
            </a:extLst>
          </p:cNvPr>
          <p:cNvSpPr txBox="1"/>
          <p:nvPr/>
        </p:nvSpPr>
        <p:spPr>
          <a:xfrm>
            <a:off x="5387579" y="2513709"/>
            <a:ext cx="1205720" cy="2031325"/>
          </a:xfrm>
          <a:prstGeom prst="rect">
            <a:avLst/>
          </a:prstGeom>
          <a:noFill/>
        </p:spPr>
        <p:txBody>
          <a:bodyPr wrap="square" rtlCol="0">
            <a:spAutoFit/>
          </a:bodyPr>
          <a:lstStyle/>
          <a:p>
            <a:pPr algn="ctr"/>
            <a:r>
              <a:rPr lang="fr-FR" altLang="ko-KR" sz="900" dirty="0" err="1">
                <a:solidFill>
                  <a:schemeClr val="tx1">
                    <a:lumMod val="75000"/>
                    <a:lumOff val="25000"/>
                  </a:schemeClr>
                </a:solidFill>
                <a:cs typeface="Arial" pitchFamily="34" charset="0"/>
              </a:rPr>
              <a:t>Nutrition_grade_fr</a:t>
            </a:r>
            <a:r>
              <a:rPr lang="fr-FR" altLang="ko-KR" sz="900" dirty="0">
                <a:solidFill>
                  <a:schemeClr val="tx1">
                    <a:lumMod val="75000"/>
                    <a:lumOff val="25000"/>
                  </a:schemeClr>
                </a:solidFill>
                <a:cs typeface="Arial" pitchFamily="34" charset="0"/>
              </a:rPr>
              <a:t> : note nutritionnelle (“a” à “e”) : </a:t>
            </a:r>
            <a:r>
              <a:rPr lang="fr-FR" altLang="ko-KR" sz="900" dirty="0">
                <a:solidFill>
                  <a:schemeClr val="tx1">
                    <a:lumMod val="75000"/>
                    <a:lumOff val="25000"/>
                  </a:schemeClr>
                </a:solidFill>
                <a:cs typeface="Arial" pitchFamily="34" charset="0"/>
                <a:hlinkClick r:id="rId2"/>
              </a:rPr>
              <a:t>https://fr.openfoodfacts.org/nutriscore</a:t>
            </a:r>
            <a:endParaRPr lang="fr-FR" altLang="ko-KR" sz="900" dirty="0">
              <a:solidFill>
                <a:schemeClr val="tx1">
                  <a:lumMod val="75000"/>
                  <a:lumOff val="25000"/>
                </a:schemeClr>
              </a:solidFill>
              <a:cs typeface="Arial" pitchFamily="34" charset="0"/>
            </a:endParaRPr>
          </a:p>
          <a:p>
            <a:pPr algn="ctr"/>
            <a:r>
              <a:rPr lang="fr-FR" altLang="ko-KR" sz="900" dirty="0">
                <a:solidFill>
                  <a:schemeClr val="tx1">
                    <a:lumMod val="75000"/>
                    <a:lumOff val="25000"/>
                  </a:schemeClr>
                </a:solidFill>
                <a:cs typeface="Arial" pitchFamily="34" charset="0"/>
              </a:rPr>
              <a:t>Nutrition-score-fr_100g : Les champs sont numériques allant de -15 à </a:t>
            </a:r>
          </a:p>
          <a:p>
            <a:pPr algn="ctr"/>
            <a:r>
              <a:rPr lang="fr-FR" altLang="ko-KR" sz="900" dirty="0">
                <a:solidFill>
                  <a:schemeClr val="tx1">
                    <a:lumMod val="75000"/>
                    <a:lumOff val="25000"/>
                  </a:schemeClr>
                </a:solidFill>
                <a:cs typeface="Arial" pitchFamily="34" charset="0"/>
              </a:rPr>
              <a:t>40. Plus le score est bas, meilleur est le produit. </a:t>
            </a:r>
          </a:p>
          <a:p>
            <a:pPr algn="ctr"/>
            <a:endParaRPr lang="en-US" altLang="ko-KR" sz="900"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400593C0-7A50-4C75-BA31-968EDE3CCDC2}"/>
              </a:ext>
            </a:extLst>
          </p:cNvPr>
          <p:cNvSpPr txBox="1"/>
          <p:nvPr/>
        </p:nvSpPr>
        <p:spPr>
          <a:xfrm>
            <a:off x="6901087" y="2513709"/>
            <a:ext cx="1205720" cy="1338828"/>
          </a:xfrm>
          <a:prstGeom prst="rect">
            <a:avLst/>
          </a:prstGeom>
          <a:noFill/>
        </p:spPr>
        <p:txBody>
          <a:bodyPr wrap="square" rtlCol="0">
            <a:spAutoFit/>
          </a:bodyPr>
          <a:lstStyle/>
          <a:p>
            <a:pPr algn="ctr"/>
            <a:r>
              <a:rPr lang="fr-FR" altLang="ko-KR" sz="900" dirty="0">
                <a:solidFill>
                  <a:schemeClr val="tx1">
                    <a:lumMod val="75000"/>
                    <a:lumOff val="25000"/>
                  </a:schemeClr>
                </a:solidFill>
                <a:cs typeface="Arial" pitchFamily="34" charset="0"/>
              </a:rPr>
              <a:t>Les champs qui se terminent par _portion correspondent à la quantité d'un nutriment (en g, ou kJ pour l'énergie) pour 1 portion du produit</a:t>
            </a:r>
          </a:p>
        </p:txBody>
      </p:sp>
      <p:sp>
        <p:nvSpPr>
          <p:cNvPr id="27" name="Chevron 2">
            <a:extLst>
              <a:ext uri="{FF2B5EF4-FFF2-40B4-BE49-F238E27FC236}">
                <a16:creationId xmlns:a16="http://schemas.microsoft.com/office/drawing/2014/main" id="{609B8213-B787-41D5-B5A8-78C2B34B0A40}"/>
              </a:ext>
            </a:extLst>
          </p:cNvPr>
          <p:cNvSpPr/>
          <p:nvPr/>
        </p:nvSpPr>
        <p:spPr>
          <a:xfrm>
            <a:off x="760041" y="1597545"/>
            <a:ext cx="1647001" cy="464623"/>
          </a:xfrm>
          <a:prstGeom prst="chevro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28" name="Rounded Rectangle 7">
            <a:extLst>
              <a:ext uri="{FF2B5EF4-FFF2-40B4-BE49-F238E27FC236}">
                <a16:creationId xmlns:a16="http://schemas.microsoft.com/office/drawing/2014/main" id="{EAEF0D18-A6CF-4466-AE54-70516DB12324}"/>
              </a:ext>
            </a:extLst>
          </p:cNvPr>
          <p:cNvSpPr/>
          <p:nvPr/>
        </p:nvSpPr>
        <p:spPr>
          <a:xfrm>
            <a:off x="789640" y="2164377"/>
            <a:ext cx="1378400" cy="2652096"/>
          </a:xfrm>
          <a:prstGeom prst="roundRect">
            <a:avLst>
              <a:gd name="adj" fmla="val 10715"/>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30" name="TextBox 29">
            <a:extLst>
              <a:ext uri="{FF2B5EF4-FFF2-40B4-BE49-F238E27FC236}">
                <a16:creationId xmlns:a16="http://schemas.microsoft.com/office/drawing/2014/main" id="{E29BDA4B-58BC-4E92-9BB6-3AD001811680}"/>
              </a:ext>
            </a:extLst>
          </p:cNvPr>
          <p:cNvSpPr txBox="1"/>
          <p:nvPr/>
        </p:nvSpPr>
        <p:spPr>
          <a:xfrm>
            <a:off x="847057" y="2513709"/>
            <a:ext cx="1205720" cy="1754326"/>
          </a:xfrm>
          <a:prstGeom prst="rect">
            <a:avLst/>
          </a:prstGeom>
          <a:noFill/>
        </p:spPr>
        <p:txBody>
          <a:bodyPr wrap="square" rtlCol="0">
            <a:spAutoFit/>
          </a:bodyPr>
          <a:lstStyle/>
          <a:p>
            <a:pPr algn="ctr"/>
            <a:r>
              <a:rPr lang="fr-FR" altLang="ko-KR" sz="900" dirty="0">
                <a:solidFill>
                  <a:schemeClr val="tx1">
                    <a:lumMod val="75000"/>
                    <a:lumOff val="25000"/>
                  </a:schemeClr>
                </a:solidFill>
                <a:cs typeface="Arial" pitchFamily="34" charset="0"/>
              </a:rPr>
              <a:t>Les champs qui se terminent ou commencent par un code de deux lettres de la langue (par exemple, </a:t>
            </a:r>
            <a:r>
              <a:rPr lang="fr-FR" altLang="ko-KR" sz="900" dirty="0" err="1">
                <a:solidFill>
                  <a:schemeClr val="tx1">
                    <a:lumMod val="75000"/>
                    <a:lumOff val="25000"/>
                  </a:schemeClr>
                </a:solidFill>
                <a:cs typeface="Arial" pitchFamily="34" charset="0"/>
              </a:rPr>
              <a:t>fr</a:t>
            </a:r>
            <a:r>
              <a:rPr lang="fr-FR" altLang="ko-KR" sz="900" dirty="0">
                <a:solidFill>
                  <a:schemeClr val="tx1">
                    <a:lumMod val="75000"/>
                    <a:lumOff val="25000"/>
                  </a:schemeClr>
                </a:solidFill>
                <a:cs typeface="Arial" pitchFamily="34" charset="0"/>
              </a:rPr>
              <a:t> pour </a:t>
            </a:r>
          </a:p>
          <a:p>
            <a:pPr algn="ctr"/>
            <a:r>
              <a:rPr lang="fr-FR" altLang="ko-KR" sz="900" dirty="0">
                <a:solidFill>
                  <a:schemeClr val="tx1">
                    <a:lumMod val="75000"/>
                    <a:lumOff val="25000"/>
                  </a:schemeClr>
                </a:solidFill>
                <a:cs typeface="Arial" pitchFamily="34" charset="0"/>
              </a:rPr>
              <a:t>le français) correspondent à l'ensemble des balises de cette langue</a:t>
            </a:r>
          </a:p>
        </p:txBody>
      </p:sp>
      <p:sp>
        <p:nvSpPr>
          <p:cNvPr id="32" name="TextBox 31">
            <a:extLst>
              <a:ext uri="{FF2B5EF4-FFF2-40B4-BE49-F238E27FC236}">
                <a16:creationId xmlns:a16="http://schemas.microsoft.com/office/drawing/2014/main" id="{8C24284F-D9E3-404C-B174-13CCD6FBB78F}"/>
              </a:ext>
            </a:extLst>
          </p:cNvPr>
          <p:cNvSpPr txBox="1"/>
          <p:nvPr/>
        </p:nvSpPr>
        <p:spPr>
          <a:xfrm>
            <a:off x="978326" y="1702898"/>
            <a:ext cx="1279135" cy="276999"/>
          </a:xfrm>
          <a:prstGeom prst="rect">
            <a:avLst/>
          </a:prstGeom>
          <a:noFill/>
        </p:spPr>
        <p:txBody>
          <a:bodyPr wrap="square" rtlCol="0">
            <a:spAutoFit/>
          </a:bodyPr>
          <a:lstStyle/>
          <a:p>
            <a:pPr algn="ctr"/>
            <a:r>
              <a:rPr lang="fr-FR" altLang="ko-KR" sz="1200" b="1" dirty="0">
                <a:solidFill>
                  <a:schemeClr val="bg1"/>
                </a:solidFill>
                <a:cs typeface="Arial" pitchFamily="34" charset="0"/>
              </a:rPr>
              <a:t>I</a:t>
            </a:r>
            <a:endParaRPr lang="ko-KR" altLang="en-US" sz="1200" b="1" dirty="0">
              <a:solidFill>
                <a:schemeClr val="bg1"/>
              </a:solidFill>
              <a:cs typeface="Arial" pitchFamily="34" charset="0"/>
            </a:endParaRPr>
          </a:p>
        </p:txBody>
      </p:sp>
      <p:sp>
        <p:nvSpPr>
          <p:cNvPr id="34" name="Rectangle 33"/>
          <p:cNvSpPr/>
          <p:nvPr/>
        </p:nvSpPr>
        <p:spPr>
          <a:xfrm>
            <a:off x="1384300" y="780991"/>
            <a:ext cx="6722506" cy="577081"/>
          </a:xfrm>
          <a:prstGeom prst="rect">
            <a:avLst/>
          </a:prstGeom>
        </p:spPr>
        <p:txBody>
          <a:bodyPr wrap="square">
            <a:spAutoFit/>
          </a:bodyPr>
          <a:lstStyle/>
          <a:p>
            <a:pPr algn="ctr"/>
            <a:endParaRPr lang="en-US" altLang="ko-KR" sz="1050" dirty="0">
              <a:solidFill>
                <a:schemeClr val="bg1">
                  <a:lumMod val="50000"/>
                </a:schemeClr>
              </a:solidFill>
              <a:cs typeface="Arial" pitchFamily="34" charset="0"/>
            </a:endParaRPr>
          </a:p>
          <a:p>
            <a:r>
              <a:rPr lang="fr-FR" altLang="ko-KR" sz="1050" dirty="0" err="1">
                <a:solidFill>
                  <a:schemeClr val="bg1">
                    <a:lumMod val="50000"/>
                  </a:schemeClr>
                </a:solidFill>
                <a:cs typeface="Arial" pitchFamily="34" charset="0"/>
              </a:rPr>
              <a:t>DataFrame</a:t>
            </a:r>
            <a:r>
              <a:rPr lang="fr-FR" altLang="ko-KR" sz="1050" dirty="0">
                <a:solidFill>
                  <a:schemeClr val="bg1">
                    <a:lumMod val="50000"/>
                  </a:schemeClr>
                </a:solidFill>
                <a:cs typeface="Arial" pitchFamily="34" charset="0"/>
              </a:rPr>
              <a:t> original a 320772 lignes et 162 colonnes. Il y a 160 colonnes ayant des valeurs manquantes</a:t>
            </a:r>
            <a:r>
              <a:rPr lang="fr-FR" altLang="ko-KR" sz="1050" dirty="0">
                <a:solidFill>
                  <a:schemeClr val="bg1">
                    <a:lumMod val="75000"/>
                  </a:schemeClr>
                </a:solidFill>
                <a:cs typeface="Arial" pitchFamily="34" charset="0"/>
              </a:rPr>
              <a:t>.</a:t>
            </a:r>
          </a:p>
          <a:p>
            <a:r>
              <a:rPr lang="en-US" sz="1050" dirty="0"/>
              <a:t>                           </a:t>
            </a:r>
            <a:endParaRPr lang="fr-FR" sz="1050" dirty="0"/>
          </a:p>
        </p:txBody>
      </p:sp>
    </p:spTree>
    <p:extLst>
      <p:ext uri="{BB962C8B-B14F-4D97-AF65-F5344CB8AC3E}">
        <p14:creationId xmlns:p14="http://schemas.microsoft.com/office/powerpoint/2010/main" val="9795863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EE7C2859-71FE-47A0-81D0-E230E40B1BF1}"/>
              </a:ext>
            </a:extLst>
          </p:cNvPr>
          <p:cNvSpPr txBox="1"/>
          <p:nvPr/>
        </p:nvSpPr>
        <p:spPr>
          <a:xfrm>
            <a:off x="0" y="454019"/>
            <a:ext cx="1305668" cy="507831"/>
          </a:xfrm>
          <a:prstGeom prst="rect">
            <a:avLst/>
          </a:prstGeom>
          <a:noFill/>
        </p:spPr>
        <p:txBody>
          <a:bodyPr wrap="square" lIns="81000" rIns="81000" rtlCol="0">
            <a:spAutoFit/>
          </a:bodyPr>
          <a:lstStyle/>
          <a:p>
            <a:pPr algn="ctr"/>
            <a:r>
              <a:rPr lang="en-US" altLang="ko-KR" sz="2700" b="1" dirty="0">
                <a:solidFill>
                  <a:schemeClr val="accent1">
                    <a:lumMod val="75000"/>
                    <a:alpha val="40000"/>
                  </a:schemeClr>
                </a:solidFill>
                <a:cs typeface="Arial" pitchFamily="34" charset="0"/>
              </a:rPr>
              <a:t>01</a:t>
            </a:r>
            <a:endParaRPr lang="ko-KR" altLang="en-US" sz="2700" b="1" dirty="0">
              <a:solidFill>
                <a:schemeClr val="accent1">
                  <a:lumMod val="75000"/>
                  <a:alpha val="40000"/>
                </a:schemeClr>
              </a:solidFill>
              <a:cs typeface="Arial" pitchFamily="34" charset="0"/>
            </a:endParaRPr>
          </a:p>
        </p:txBody>
      </p:sp>
      <p:sp>
        <p:nvSpPr>
          <p:cNvPr id="35" name="TextBox 34">
            <a:extLst>
              <a:ext uri="{FF2B5EF4-FFF2-40B4-BE49-F238E27FC236}">
                <a16:creationId xmlns:a16="http://schemas.microsoft.com/office/drawing/2014/main" id="{EE7C2859-71FE-47A0-81D0-E230E40B1BF1}"/>
              </a:ext>
            </a:extLst>
          </p:cNvPr>
          <p:cNvSpPr txBox="1"/>
          <p:nvPr/>
        </p:nvSpPr>
        <p:spPr>
          <a:xfrm>
            <a:off x="7716629" y="454019"/>
            <a:ext cx="1305668" cy="507831"/>
          </a:xfrm>
          <a:prstGeom prst="rect">
            <a:avLst/>
          </a:prstGeom>
          <a:noFill/>
        </p:spPr>
        <p:txBody>
          <a:bodyPr wrap="square" lIns="81000" rIns="81000" rtlCol="0">
            <a:spAutoFit/>
          </a:bodyPr>
          <a:lstStyle/>
          <a:p>
            <a:pPr algn="ctr"/>
            <a:r>
              <a:rPr lang="en-US" altLang="ko-KR" sz="2700" b="1" dirty="0">
                <a:solidFill>
                  <a:schemeClr val="accent1">
                    <a:lumMod val="75000"/>
                    <a:alpha val="40000"/>
                  </a:schemeClr>
                </a:solidFill>
                <a:cs typeface="Arial" pitchFamily="34" charset="0"/>
              </a:rPr>
              <a:t>02</a:t>
            </a:r>
            <a:endParaRPr lang="ko-KR" altLang="en-US" sz="2700" b="1" dirty="0">
              <a:solidFill>
                <a:schemeClr val="accent1">
                  <a:lumMod val="75000"/>
                  <a:alpha val="40000"/>
                </a:schemeClr>
              </a:solidFill>
              <a:cs typeface="Arial" pitchFamily="34" charset="0"/>
            </a:endParaRPr>
          </a:p>
        </p:txBody>
      </p:sp>
      <p:sp>
        <p:nvSpPr>
          <p:cNvPr id="26" name="Rectangle 3"/>
          <p:cNvSpPr>
            <a:spLocks noChangeArrowheads="1"/>
          </p:cNvSpPr>
          <p:nvPr/>
        </p:nvSpPr>
        <p:spPr bwMode="auto">
          <a:xfrm>
            <a:off x="1239078" y="734436"/>
            <a:ext cx="6685722" cy="14235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 rIns="0" bIns="-9522" numCol="1" anchor="ctr" anchorCtr="0" compatLnSpc="1">
            <a:prstTxWarp prst="textNoShape">
              <a:avLst/>
            </a:prstTxWarp>
            <a:spAutoFit/>
          </a:bodyPr>
          <a:lstStyle/>
          <a:p>
            <a:pPr algn="ctr" defTabSz="685800" eaLnBrk="0" fontAlgn="base" hangingPunct="0">
              <a:spcBef>
                <a:spcPct val="0"/>
              </a:spcBef>
              <a:spcAft>
                <a:spcPct val="0"/>
              </a:spcAft>
              <a:buClrTx/>
            </a:pPr>
            <a:r>
              <a:rPr lang="fr-FR" altLang="fr-FR" sz="1050" dirty="0" err="1">
                <a:solidFill>
                  <a:srgbClr val="202124"/>
                </a:solidFill>
                <a:latin typeface="inherit"/>
              </a:rPr>
              <a:t>Percentage</a:t>
            </a:r>
            <a:r>
              <a:rPr lang="fr-FR" altLang="fr-FR" sz="1050" dirty="0">
                <a:solidFill>
                  <a:srgbClr val="202124"/>
                </a:solidFill>
                <a:latin typeface="inherit"/>
              </a:rPr>
              <a:t> des valeurs </a:t>
            </a:r>
            <a:r>
              <a:rPr lang="fr-FR" altLang="fr-FR" sz="1050" dirty="0" err="1">
                <a:solidFill>
                  <a:srgbClr val="202124"/>
                </a:solidFill>
                <a:latin typeface="inherit"/>
              </a:rPr>
              <a:t>NaN</a:t>
            </a:r>
            <a:r>
              <a:rPr lang="fr-FR" altLang="fr-FR" sz="1050" dirty="0">
                <a:solidFill>
                  <a:schemeClr val="tx1"/>
                </a:solidFill>
              </a:rPr>
              <a:t> </a:t>
            </a:r>
            <a:endParaRPr lang="fr-FR" altLang="fr-FR" sz="1050" dirty="0">
              <a:solidFill>
                <a:schemeClr val="tx1"/>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155364" y="997204"/>
            <a:ext cx="4514312" cy="4053377"/>
          </a:xfrm>
          <a:prstGeom prst="rect">
            <a:avLst/>
          </a:prstGeom>
        </p:spPr>
      </p:pic>
      <p:pic>
        <p:nvPicPr>
          <p:cNvPr id="4" name="Picture 3"/>
          <p:cNvPicPr>
            <a:picLocks noChangeAspect="1"/>
          </p:cNvPicPr>
          <p:nvPr/>
        </p:nvPicPr>
        <p:blipFill>
          <a:blip r:embed="rId3"/>
          <a:stretch>
            <a:fillRect/>
          </a:stretch>
        </p:blipFill>
        <p:spPr>
          <a:xfrm>
            <a:off x="5148906" y="998684"/>
            <a:ext cx="3995095" cy="4051897"/>
          </a:xfrm>
          <a:prstGeom prst="rect">
            <a:avLst/>
          </a:prstGeom>
        </p:spPr>
      </p:pic>
      <p:sp>
        <p:nvSpPr>
          <p:cNvPr id="23"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39613" y="215818"/>
            <a:ext cx="8679898" cy="543185"/>
          </a:xfrm>
        </p:spPr>
        <p:txBody>
          <a:bodyPr/>
          <a:lstStyle/>
          <a:p>
            <a:r>
              <a:rPr lang="fr-FR" sz="2400" dirty="0">
                <a:solidFill>
                  <a:schemeClr val="bg1">
                    <a:lumMod val="85000"/>
                  </a:schemeClr>
                </a:solidFill>
              </a:rPr>
              <a:t>Sélection de variables ou d'indicateurs importants</a:t>
            </a:r>
          </a:p>
        </p:txBody>
      </p:sp>
    </p:spTree>
    <p:extLst>
      <p:ext uri="{BB962C8B-B14F-4D97-AF65-F5344CB8AC3E}">
        <p14:creationId xmlns:p14="http://schemas.microsoft.com/office/powerpoint/2010/main" val="42742763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flipV="1">
            <a:off x="625531" y="684990"/>
            <a:ext cx="7786287" cy="3316779"/>
            <a:chOff x="903622" y="1794327"/>
            <a:chExt cx="10381716" cy="4208686"/>
          </a:xfrm>
        </p:grpSpPr>
        <p:sp>
          <p:nvSpPr>
            <p:cNvPr id="3" name="Rectangle 2">
              <a:extLst>
                <a:ext uri="{FF2B5EF4-FFF2-40B4-BE49-F238E27FC236}">
                  <a16:creationId xmlns:a16="http://schemas.microsoft.com/office/drawing/2014/main" id="{AEF33360-0433-4AF3-A64E-A88A5635CE2E}"/>
                </a:ext>
              </a:extLst>
            </p:cNvPr>
            <p:cNvSpPr/>
            <p:nvPr/>
          </p:nvSpPr>
          <p:spPr>
            <a:xfrm>
              <a:off x="5618753" y="1794327"/>
              <a:ext cx="972000" cy="9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4" name="Rectangle 3">
              <a:extLst>
                <a:ext uri="{FF2B5EF4-FFF2-40B4-BE49-F238E27FC236}">
                  <a16:creationId xmlns:a16="http://schemas.microsoft.com/office/drawing/2014/main" id="{6D781734-3D78-4BCA-9444-78DA5A28371E}"/>
                </a:ext>
              </a:extLst>
            </p:cNvPr>
            <p:cNvSpPr/>
            <p:nvPr/>
          </p:nvSpPr>
          <p:spPr>
            <a:xfrm>
              <a:off x="903622" y="5031013"/>
              <a:ext cx="972000" cy="9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5" name="Rectangle 4">
              <a:extLst>
                <a:ext uri="{FF2B5EF4-FFF2-40B4-BE49-F238E27FC236}">
                  <a16:creationId xmlns:a16="http://schemas.microsoft.com/office/drawing/2014/main" id="{EB15F007-3D0A-4148-8906-B28DFD68B8FC}"/>
                </a:ext>
              </a:extLst>
            </p:cNvPr>
            <p:cNvSpPr/>
            <p:nvPr/>
          </p:nvSpPr>
          <p:spPr>
            <a:xfrm>
              <a:off x="1965358" y="5031013"/>
              <a:ext cx="8268434" cy="9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6" name="Rectangle 5">
              <a:extLst>
                <a:ext uri="{FF2B5EF4-FFF2-40B4-BE49-F238E27FC236}">
                  <a16:creationId xmlns:a16="http://schemas.microsoft.com/office/drawing/2014/main" id="{7FDB0DC9-5EAB-4BD4-9316-7A777A0DD76E}"/>
                </a:ext>
              </a:extLst>
            </p:cNvPr>
            <p:cNvSpPr/>
            <p:nvPr/>
          </p:nvSpPr>
          <p:spPr>
            <a:xfrm>
              <a:off x="10313338" y="5031013"/>
              <a:ext cx="972000" cy="9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7" name="Rectangle 6">
              <a:extLst>
                <a:ext uri="{FF2B5EF4-FFF2-40B4-BE49-F238E27FC236}">
                  <a16:creationId xmlns:a16="http://schemas.microsoft.com/office/drawing/2014/main" id="{323622F4-714F-481E-9006-2413544A99CF}"/>
                </a:ext>
              </a:extLst>
            </p:cNvPr>
            <p:cNvSpPr/>
            <p:nvPr/>
          </p:nvSpPr>
          <p:spPr>
            <a:xfrm rot="10800000">
              <a:off x="1065359" y="5253400"/>
              <a:ext cx="638175" cy="527229"/>
            </a:xfrm>
            <a:prstGeom prst="rect">
              <a:avLst/>
            </a:prstGeom>
          </p:spPr>
          <p:txBody>
            <a:bodyPr wrap="square" anchor="ctr">
              <a:spAutoFit/>
            </a:bodyPr>
            <a:lstStyle/>
            <a:p>
              <a:pPr algn="ctr"/>
              <a:r>
                <a:rPr lang="en-US" altLang="ko-KR" sz="2100" b="1" dirty="0">
                  <a:solidFill>
                    <a:schemeClr val="bg1"/>
                  </a:solidFill>
                  <a:cs typeface="Arial" pitchFamily="34" charset="0"/>
                </a:rPr>
                <a:t>01</a:t>
              </a:r>
              <a:endParaRPr lang="ko-KR" altLang="en-US" sz="2100" dirty="0">
                <a:cs typeface="Arial" pitchFamily="34" charset="0"/>
              </a:endParaRPr>
            </a:p>
          </p:txBody>
        </p:sp>
        <p:sp>
          <p:nvSpPr>
            <p:cNvPr id="34" name="TextBox 33">
              <a:extLst>
                <a:ext uri="{FF2B5EF4-FFF2-40B4-BE49-F238E27FC236}">
                  <a16:creationId xmlns:a16="http://schemas.microsoft.com/office/drawing/2014/main" id="{7D07AD73-65AF-4F0A-88B9-951B923663DF}"/>
                </a:ext>
              </a:extLst>
            </p:cNvPr>
            <p:cNvSpPr txBox="1"/>
            <p:nvPr/>
          </p:nvSpPr>
          <p:spPr>
            <a:xfrm rot="10800000">
              <a:off x="2227811" y="5174987"/>
              <a:ext cx="7938693" cy="644391"/>
            </a:xfrm>
            <a:prstGeom prst="rect">
              <a:avLst/>
            </a:prstGeom>
            <a:noFill/>
          </p:spPr>
          <p:txBody>
            <a:bodyPr wrap="square" rtlCol="0">
              <a:spAutoFit/>
            </a:bodyPr>
            <a:lstStyle/>
            <a:p>
              <a:r>
                <a:rPr lang="fr-FR" altLang="ko-KR" sz="900" b="1" dirty="0" err="1">
                  <a:solidFill>
                    <a:schemeClr val="bg1"/>
                  </a:solidFill>
                  <a:cs typeface="Arial" pitchFamily="34" charset="0"/>
                </a:rPr>
                <a:t>DataFrame</a:t>
              </a:r>
              <a:r>
                <a:rPr lang="fr-FR" altLang="ko-KR" sz="900" b="1" dirty="0">
                  <a:solidFill>
                    <a:schemeClr val="bg1"/>
                  </a:solidFill>
                  <a:cs typeface="Arial" pitchFamily="34" charset="0"/>
                </a:rPr>
                <a:t> original a 320772 lignes et 162 colonnes. Il y a 160 colonnes ayant des valeurs manquantes.</a:t>
              </a:r>
            </a:p>
            <a:p>
              <a:r>
                <a:rPr lang="fr-FR" altLang="ko-KR" sz="900" b="1" dirty="0">
                  <a:solidFill>
                    <a:schemeClr val="bg1"/>
                  </a:solidFill>
                  <a:cs typeface="Arial" pitchFamily="34" charset="0"/>
                </a:rPr>
                <a:t>108 colonnes ont 80% de données manquantes.</a:t>
              </a:r>
            </a:p>
            <a:p>
              <a:r>
                <a:rPr lang="fr-FR" altLang="ko-KR" sz="900" b="1" dirty="0">
                  <a:solidFill>
                    <a:schemeClr val="bg1"/>
                  </a:solidFill>
                  <a:cs typeface="Arial" pitchFamily="34" charset="0"/>
                </a:rPr>
                <a:t>Les types de données :  float64  -  106, </a:t>
              </a:r>
              <a:r>
                <a:rPr lang="fr-FR" altLang="ko-KR" sz="900" b="1" dirty="0" err="1">
                  <a:solidFill>
                    <a:schemeClr val="bg1"/>
                  </a:solidFill>
                  <a:cs typeface="Arial" pitchFamily="34" charset="0"/>
                </a:rPr>
                <a:t>object</a:t>
              </a:r>
              <a:r>
                <a:rPr lang="fr-FR" altLang="ko-KR" sz="900" b="1" dirty="0">
                  <a:solidFill>
                    <a:schemeClr val="bg1"/>
                  </a:solidFill>
                  <a:cs typeface="Arial" pitchFamily="34" charset="0"/>
                </a:rPr>
                <a:t>  -   56</a:t>
              </a:r>
            </a:p>
          </p:txBody>
        </p:sp>
        <p:sp>
          <p:nvSpPr>
            <p:cNvPr id="9" name="Rectangle 8">
              <a:extLst>
                <a:ext uri="{FF2B5EF4-FFF2-40B4-BE49-F238E27FC236}">
                  <a16:creationId xmlns:a16="http://schemas.microsoft.com/office/drawing/2014/main" id="{57D22E29-20D8-4946-BD08-FC672D3E1266}"/>
                </a:ext>
              </a:extLst>
            </p:cNvPr>
            <p:cNvSpPr/>
            <p:nvPr/>
          </p:nvSpPr>
          <p:spPr>
            <a:xfrm>
              <a:off x="1875971" y="3952117"/>
              <a:ext cx="972000" cy="972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0" name="Rectangle 9">
              <a:extLst>
                <a:ext uri="{FF2B5EF4-FFF2-40B4-BE49-F238E27FC236}">
                  <a16:creationId xmlns:a16="http://schemas.microsoft.com/office/drawing/2014/main" id="{8D2DCC6D-DC86-46A2-8ED5-DCCE56C025A4}"/>
                </a:ext>
              </a:extLst>
            </p:cNvPr>
            <p:cNvSpPr/>
            <p:nvPr/>
          </p:nvSpPr>
          <p:spPr>
            <a:xfrm>
              <a:off x="2937707" y="3952117"/>
              <a:ext cx="6323736" cy="972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1" name="Rectangle 10">
              <a:extLst>
                <a:ext uri="{FF2B5EF4-FFF2-40B4-BE49-F238E27FC236}">
                  <a16:creationId xmlns:a16="http://schemas.microsoft.com/office/drawing/2014/main" id="{65CD4970-ADD3-40DC-BAEC-2F612DEC7435}"/>
                </a:ext>
              </a:extLst>
            </p:cNvPr>
            <p:cNvSpPr/>
            <p:nvPr/>
          </p:nvSpPr>
          <p:spPr>
            <a:xfrm>
              <a:off x="9340988" y="3952117"/>
              <a:ext cx="972000" cy="972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2" name="Rectangle 11">
              <a:extLst>
                <a:ext uri="{FF2B5EF4-FFF2-40B4-BE49-F238E27FC236}">
                  <a16:creationId xmlns:a16="http://schemas.microsoft.com/office/drawing/2014/main" id="{9C59B40F-49C4-43A1-B1C4-1AF3B2501193}"/>
                </a:ext>
              </a:extLst>
            </p:cNvPr>
            <p:cNvSpPr/>
            <p:nvPr/>
          </p:nvSpPr>
          <p:spPr>
            <a:xfrm rot="10800000">
              <a:off x="2037709" y="4174504"/>
              <a:ext cx="638175" cy="527229"/>
            </a:xfrm>
            <a:prstGeom prst="rect">
              <a:avLst/>
            </a:prstGeom>
          </p:spPr>
          <p:txBody>
            <a:bodyPr wrap="square" anchor="ctr">
              <a:spAutoFit/>
            </a:bodyPr>
            <a:lstStyle/>
            <a:p>
              <a:pPr algn="ctr"/>
              <a:r>
                <a:rPr lang="en-US" altLang="ko-KR" sz="2100" b="1" dirty="0">
                  <a:solidFill>
                    <a:schemeClr val="bg1"/>
                  </a:solidFill>
                  <a:cs typeface="Arial" pitchFamily="34" charset="0"/>
                </a:rPr>
                <a:t>02</a:t>
              </a:r>
              <a:endParaRPr lang="ko-KR" altLang="en-US" sz="2100" dirty="0">
                <a:cs typeface="Arial" pitchFamily="34" charset="0"/>
              </a:endParaRPr>
            </a:p>
          </p:txBody>
        </p:sp>
        <p:sp>
          <p:nvSpPr>
            <p:cNvPr id="14" name="Rectangle 13">
              <a:extLst>
                <a:ext uri="{FF2B5EF4-FFF2-40B4-BE49-F238E27FC236}">
                  <a16:creationId xmlns:a16="http://schemas.microsoft.com/office/drawing/2014/main" id="{799B02AC-22AE-40A6-B401-A9801DADDAF5}"/>
                </a:ext>
              </a:extLst>
            </p:cNvPr>
            <p:cNvSpPr/>
            <p:nvPr/>
          </p:nvSpPr>
          <p:spPr>
            <a:xfrm>
              <a:off x="2865971" y="2873222"/>
              <a:ext cx="972000" cy="9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5" name="Rectangle 14">
              <a:extLst>
                <a:ext uri="{FF2B5EF4-FFF2-40B4-BE49-F238E27FC236}">
                  <a16:creationId xmlns:a16="http://schemas.microsoft.com/office/drawing/2014/main" id="{A9695D53-A289-49C1-8444-6FC8EE3D5068}"/>
                </a:ext>
              </a:extLst>
            </p:cNvPr>
            <p:cNvSpPr/>
            <p:nvPr/>
          </p:nvSpPr>
          <p:spPr>
            <a:xfrm>
              <a:off x="3939850" y="2873222"/>
              <a:ext cx="4319450" cy="972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6" name="Rectangle 15">
              <a:extLst>
                <a:ext uri="{FF2B5EF4-FFF2-40B4-BE49-F238E27FC236}">
                  <a16:creationId xmlns:a16="http://schemas.microsoft.com/office/drawing/2014/main" id="{82EE314B-8419-4CA5-BCB0-03852763E672}"/>
                </a:ext>
              </a:extLst>
            </p:cNvPr>
            <p:cNvSpPr/>
            <p:nvPr/>
          </p:nvSpPr>
          <p:spPr>
            <a:xfrm>
              <a:off x="8350988" y="2873222"/>
              <a:ext cx="972000" cy="9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7" name="Rectangle 16">
              <a:extLst>
                <a:ext uri="{FF2B5EF4-FFF2-40B4-BE49-F238E27FC236}">
                  <a16:creationId xmlns:a16="http://schemas.microsoft.com/office/drawing/2014/main" id="{68BF3C6F-3682-4EF3-8F6E-6A64421E53C4}"/>
                </a:ext>
              </a:extLst>
            </p:cNvPr>
            <p:cNvSpPr/>
            <p:nvPr/>
          </p:nvSpPr>
          <p:spPr>
            <a:xfrm rot="10800000">
              <a:off x="3027709" y="3095608"/>
              <a:ext cx="638175" cy="527229"/>
            </a:xfrm>
            <a:prstGeom prst="rect">
              <a:avLst/>
            </a:prstGeom>
          </p:spPr>
          <p:txBody>
            <a:bodyPr wrap="square" anchor="ctr">
              <a:spAutoFit/>
            </a:bodyPr>
            <a:lstStyle/>
            <a:p>
              <a:pPr algn="ctr"/>
              <a:r>
                <a:rPr lang="en-US" altLang="ko-KR" sz="2100" b="1" dirty="0" smtClean="0">
                  <a:solidFill>
                    <a:schemeClr val="bg1"/>
                  </a:solidFill>
                  <a:cs typeface="Arial" pitchFamily="34" charset="0"/>
                </a:rPr>
                <a:t>03</a:t>
              </a:r>
              <a:endParaRPr lang="ko-KR" altLang="en-US" sz="2100" dirty="0">
                <a:cs typeface="Arial" pitchFamily="34" charset="0"/>
              </a:endParaRPr>
            </a:p>
          </p:txBody>
        </p:sp>
        <p:cxnSp>
          <p:nvCxnSpPr>
            <p:cNvPr id="19" name="Elbow Connector 61">
              <a:extLst>
                <a:ext uri="{FF2B5EF4-FFF2-40B4-BE49-F238E27FC236}">
                  <a16:creationId xmlns:a16="http://schemas.microsoft.com/office/drawing/2014/main" id="{9DA89D9B-17D4-4ABF-A06D-A68CC220E612}"/>
                </a:ext>
              </a:extLst>
            </p:cNvPr>
            <p:cNvCxnSpPr/>
            <p:nvPr/>
          </p:nvCxnSpPr>
          <p:spPr>
            <a:xfrm flipV="1">
              <a:off x="1359269" y="4508176"/>
              <a:ext cx="468000" cy="468000"/>
            </a:xfrm>
            <a:prstGeom prst="bentConnector3">
              <a:avLst>
                <a:gd name="adj1" fmla="val -2917"/>
              </a:avLst>
            </a:prstGeom>
            <a:ln w="28575">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Elbow Connector 62">
              <a:extLst>
                <a:ext uri="{FF2B5EF4-FFF2-40B4-BE49-F238E27FC236}">
                  <a16:creationId xmlns:a16="http://schemas.microsoft.com/office/drawing/2014/main" id="{84F7426D-6267-43CA-9B7C-7B263AD043AD}"/>
                </a:ext>
              </a:extLst>
            </p:cNvPr>
            <p:cNvCxnSpPr/>
            <p:nvPr/>
          </p:nvCxnSpPr>
          <p:spPr>
            <a:xfrm flipV="1">
              <a:off x="2360584" y="3432744"/>
              <a:ext cx="468000" cy="468000"/>
            </a:xfrm>
            <a:prstGeom prst="bentConnector3">
              <a:avLst>
                <a:gd name="adj1" fmla="val -2917"/>
              </a:avLst>
            </a:prstGeom>
            <a:ln w="28575">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1" name="Elbow Connector 63">
              <a:extLst>
                <a:ext uri="{FF2B5EF4-FFF2-40B4-BE49-F238E27FC236}">
                  <a16:creationId xmlns:a16="http://schemas.microsoft.com/office/drawing/2014/main" id="{E3F6BB6A-1B6A-4369-9754-9ABD1CDD409A}"/>
                </a:ext>
              </a:extLst>
            </p:cNvPr>
            <p:cNvCxnSpPr>
              <a:cxnSpLocks/>
            </p:cNvCxnSpPr>
            <p:nvPr/>
          </p:nvCxnSpPr>
          <p:spPr>
            <a:xfrm rot="5400000" flipH="1" flipV="1">
              <a:off x="4141065" y="1456400"/>
              <a:ext cx="612000" cy="2160000"/>
            </a:xfrm>
            <a:prstGeom prst="bentConnector2">
              <a:avLst/>
            </a:prstGeom>
            <a:ln w="28575">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2" name="Elbow Connector 64">
              <a:extLst>
                <a:ext uri="{FF2B5EF4-FFF2-40B4-BE49-F238E27FC236}">
                  <a16:creationId xmlns:a16="http://schemas.microsoft.com/office/drawing/2014/main" id="{8251829D-F188-47DF-ABA4-86743C63ECF2}"/>
                </a:ext>
              </a:extLst>
            </p:cNvPr>
            <p:cNvCxnSpPr/>
            <p:nvPr/>
          </p:nvCxnSpPr>
          <p:spPr>
            <a:xfrm flipH="1" flipV="1">
              <a:off x="10352261" y="4508176"/>
              <a:ext cx="468000" cy="468000"/>
            </a:xfrm>
            <a:prstGeom prst="bentConnector3">
              <a:avLst>
                <a:gd name="adj1" fmla="val -2917"/>
              </a:avLst>
            </a:prstGeom>
            <a:ln w="28575">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3" name="Elbow Connector 65">
              <a:extLst>
                <a:ext uri="{FF2B5EF4-FFF2-40B4-BE49-F238E27FC236}">
                  <a16:creationId xmlns:a16="http://schemas.microsoft.com/office/drawing/2014/main" id="{231F709F-3D5E-464A-AAE9-22DBDD8F8607}"/>
                </a:ext>
              </a:extLst>
            </p:cNvPr>
            <p:cNvCxnSpPr/>
            <p:nvPr/>
          </p:nvCxnSpPr>
          <p:spPr>
            <a:xfrm flipH="1" flipV="1">
              <a:off x="9334624" y="3432744"/>
              <a:ext cx="468000" cy="468000"/>
            </a:xfrm>
            <a:prstGeom prst="bentConnector3">
              <a:avLst>
                <a:gd name="adj1" fmla="val -2917"/>
              </a:avLst>
            </a:prstGeom>
            <a:ln w="28575">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Elbow Connector 66">
              <a:extLst>
                <a:ext uri="{FF2B5EF4-FFF2-40B4-BE49-F238E27FC236}">
                  <a16:creationId xmlns:a16="http://schemas.microsoft.com/office/drawing/2014/main" id="{EEA45C16-8978-4655-A217-37D0250D1D0A}"/>
                </a:ext>
              </a:extLst>
            </p:cNvPr>
            <p:cNvCxnSpPr>
              <a:cxnSpLocks/>
            </p:cNvCxnSpPr>
            <p:nvPr/>
          </p:nvCxnSpPr>
          <p:spPr>
            <a:xfrm rot="16200000" flipV="1">
              <a:off x="7438936" y="1456400"/>
              <a:ext cx="612000" cy="2160000"/>
            </a:xfrm>
            <a:prstGeom prst="bentConnector2">
              <a:avLst/>
            </a:prstGeom>
            <a:ln w="28575">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sp>
        <p:nvSpPr>
          <p:cNvPr id="70" name="TextBox 69">
            <a:extLst>
              <a:ext uri="{FF2B5EF4-FFF2-40B4-BE49-F238E27FC236}">
                <a16:creationId xmlns:a16="http://schemas.microsoft.com/office/drawing/2014/main" id="{7D07AD73-65AF-4F0A-88B9-951B923663DF}"/>
              </a:ext>
            </a:extLst>
          </p:cNvPr>
          <p:cNvSpPr txBox="1"/>
          <p:nvPr/>
        </p:nvSpPr>
        <p:spPr>
          <a:xfrm rot="10800000" flipV="1">
            <a:off x="2790195" y="1629718"/>
            <a:ext cx="3672479" cy="507831"/>
          </a:xfrm>
          <a:prstGeom prst="rect">
            <a:avLst/>
          </a:prstGeom>
          <a:noFill/>
        </p:spPr>
        <p:txBody>
          <a:bodyPr wrap="square" rtlCol="0">
            <a:spAutoFit/>
          </a:bodyPr>
          <a:lstStyle/>
          <a:p>
            <a:r>
              <a:rPr lang="fr-FR" altLang="ko-KR" sz="900" b="1" dirty="0">
                <a:solidFill>
                  <a:schemeClr val="bg1"/>
                </a:solidFill>
                <a:cs typeface="Arial" pitchFamily="34" charset="0"/>
              </a:rPr>
              <a:t>On a conservé les produits alimentaire vendu en France</a:t>
            </a:r>
          </a:p>
          <a:p>
            <a:r>
              <a:rPr lang="fr-FR" altLang="ko-KR" sz="900" b="1" dirty="0" err="1">
                <a:solidFill>
                  <a:schemeClr val="bg1"/>
                </a:solidFill>
                <a:cs typeface="Arial" pitchFamily="34" charset="0"/>
              </a:rPr>
              <a:t>DataFrame</a:t>
            </a:r>
            <a:r>
              <a:rPr lang="fr-FR" altLang="ko-KR" sz="900" b="1" dirty="0">
                <a:solidFill>
                  <a:schemeClr val="bg1"/>
                </a:solidFill>
                <a:cs typeface="Arial" pitchFamily="34" charset="0"/>
              </a:rPr>
              <a:t> FRANCE a 98783 lignes et 162 colonnes </a:t>
            </a:r>
          </a:p>
          <a:p>
            <a:r>
              <a:rPr lang="fr-FR" altLang="ko-KR" sz="900" b="1" dirty="0">
                <a:solidFill>
                  <a:schemeClr val="bg1"/>
                </a:solidFill>
                <a:cs typeface="Arial" pitchFamily="34" charset="0"/>
              </a:rPr>
              <a:t>(produit non alimentaires – supprimé)</a:t>
            </a:r>
            <a:endParaRPr lang="ko-KR" altLang="en-US" sz="900" b="1" dirty="0">
              <a:solidFill>
                <a:schemeClr val="bg1"/>
              </a:solidFill>
              <a:cs typeface="Arial" pitchFamily="34" charset="0"/>
            </a:endParaRPr>
          </a:p>
        </p:txBody>
      </p:sp>
      <p:grpSp>
        <p:nvGrpSpPr>
          <p:cNvPr id="116" name="Group 115"/>
          <p:cNvGrpSpPr/>
          <p:nvPr/>
        </p:nvGrpSpPr>
        <p:grpSpPr>
          <a:xfrm>
            <a:off x="7865583" y="841250"/>
            <a:ext cx="394855" cy="470185"/>
            <a:chOff x="10656777" y="2095333"/>
            <a:chExt cx="526473" cy="626913"/>
          </a:xfrm>
        </p:grpSpPr>
        <p:sp>
          <p:nvSpPr>
            <p:cNvPr id="110" name="Freeform: Shape 571">
              <a:extLst>
                <a:ext uri="{FF2B5EF4-FFF2-40B4-BE49-F238E27FC236}">
                  <a16:creationId xmlns:a16="http://schemas.microsoft.com/office/drawing/2014/main" id="{160856CE-5B35-46AE-A75A-7DA58BAB1FAD}"/>
                </a:ext>
              </a:extLst>
            </p:cNvPr>
            <p:cNvSpPr/>
            <p:nvPr/>
          </p:nvSpPr>
          <p:spPr>
            <a:xfrm>
              <a:off x="10656935" y="2144773"/>
              <a:ext cx="526142" cy="215513"/>
            </a:xfrm>
            <a:custGeom>
              <a:avLst/>
              <a:gdLst>
                <a:gd name="connsiteX0" fmla="*/ 701 w 1156465"/>
                <a:gd name="connsiteY0" fmla="*/ 0 h 606268"/>
                <a:gd name="connsiteX1" fmla="*/ 143682 w 1156465"/>
                <a:gd name="connsiteY1" fmla="*/ 60977 h 606268"/>
                <a:gd name="connsiteX2" fmla="*/ 393899 w 1156465"/>
                <a:gd name="connsiteY2" fmla="*/ 96723 h 606268"/>
                <a:gd name="connsiteX3" fmla="*/ 619935 w 1156465"/>
                <a:gd name="connsiteY3" fmla="*/ 103381 h 606268"/>
                <a:gd name="connsiteX4" fmla="*/ 1035562 w 1156465"/>
                <a:gd name="connsiteY4" fmla="*/ 55721 h 606268"/>
                <a:gd name="connsiteX5" fmla="*/ 1157867 w 1156465"/>
                <a:gd name="connsiteY5" fmla="*/ 350 h 606268"/>
                <a:gd name="connsiteX6" fmla="*/ 1157867 w 1156465"/>
                <a:gd name="connsiteY6" fmla="*/ 15069 h 606268"/>
                <a:gd name="connsiteX7" fmla="*/ 1158217 w 1156465"/>
                <a:gd name="connsiteY7" fmla="*/ 477305 h 606268"/>
                <a:gd name="connsiteX8" fmla="*/ 1136490 w 1156465"/>
                <a:gd name="connsiteY8" fmla="*/ 519007 h 606268"/>
                <a:gd name="connsiteX9" fmla="*/ 1049229 w 1156465"/>
                <a:gd name="connsiteY9" fmla="*/ 557206 h 606268"/>
                <a:gd name="connsiteX10" fmla="*/ 819338 w 1156465"/>
                <a:gd name="connsiteY10" fmla="*/ 598558 h 606268"/>
                <a:gd name="connsiteX11" fmla="*/ 524264 w 1156465"/>
                <a:gd name="connsiteY11" fmla="*/ 609072 h 606268"/>
                <a:gd name="connsiteX12" fmla="*/ 129314 w 1156465"/>
                <a:gd name="connsiteY12" fmla="*/ 562112 h 606268"/>
                <a:gd name="connsiteX13" fmla="*/ 31890 w 1156465"/>
                <a:gd name="connsiteY13" fmla="*/ 524264 h 606268"/>
                <a:gd name="connsiteX14" fmla="*/ 0 w 1156465"/>
                <a:gd name="connsiteY14" fmla="*/ 469945 h 606268"/>
                <a:gd name="connsiteX15" fmla="*/ 701 w 1156465"/>
                <a:gd name="connsiteY15" fmla="*/ 15420 h 606268"/>
                <a:gd name="connsiteX16" fmla="*/ 701 w 1156465"/>
                <a:gd name="connsiteY16" fmla="*/ 0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606268">
                  <a:moveTo>
                    <a:pt x="701" y="0"/>
                  </a:moveTo>
                  <a:cubicBezTo>
                    <a:pt x="43805" y="34344"/>
                    <a:pt x="93568" y="48712"/>
                    <a:pt x="143682" y="60977"/>
                  </a:cubicBezTo>
                  <a:cubicBezTo>
                    <a:pt x="226036" y="80953"/>
                    <a:pt x="309442" y="92517"/>
                    <a:pt x="393899" y="96723"/>
                  </a:cubicBezTo>
                  <a:cubicBezTo>
                    <a:pt x="469244" y="100577"/>
                    <a:pt x="544590" y="104432"/>
                    <a:pt x="619935" y="103381"/>
                  </a:cubicBezTo>
                  <a:cubicBezTo>
                    <a:pt x="759762" y="101278"/>
                    <a:pt x="899239" y="91466"/>
                    <a:pt x="1035562" y="55721"/>
                  </a:cubicBezTo>
                  <a:cubicBezTo>
                    <a:pt x="1078667" y="44506"/>
                    <a:pt x="1120369" y="30138"/>
                    <a:pt x="1157867" y="350"/>
                  </a:cubicBezTo>
                  <a:cubicBezTo>
                    <a:pt x="1157867" y="6308"/>
                    <a:pt x="1157867" y="10864"/>
                    <a:pt x="1157867" y="15069"/>
                  </a:cubicBezTo>
                  <a:cubicBezTo>
                    <a:pt x="1157867" y="169264"/>
                    <a:pt x="1157516" y="323109"/>
                    <a:pt x="1158217" y="477305"/>
                  </a:cubicBezTo>
                  <a:cubicBezTo>
                    <a:pt x="1158217" y="496579"/>
                    <a:pt x="1150858" y="508845"/>
                    <a:pt x="1136490" y="519007"/>
                  </a:cubicBezTo>
                  <a:cubicBezTo>
                    <a:pt x="1109856" y="537581"/>
                    <a:pt x="1079718" y="548094"/>
                    <a:pt x="1049229" y="557206"/>
                  </a:cubicBezTo>
                  <a:cubicBezTo>
                    <a:pt x="974234" y="579284"/>
                    <a:pt x="897137" y="590148"/>
                    <a:pt x="819338" y="598558"/>
                  </a:cubicBezTo>
                  <a:cubicBezTo>
                    <a:pt x="721214" y="609072"/>
                    <a:pt x="622739" y="610824"/>
                    <a:pt x="524264" y="609072"/>
                  </a:cubicBezTo>
                  <a:cubicBezTo>
                    <a:pt x="391095" y="606618"/>
                    <a:pt x="258628" y="596806"/>
                    <a:pt x="129314" y="562112"/>
                  </a:cubicBezTo>
                  <a:cubicBezTo>
                    <a:pt x="96022" y="553001"/>
                    <a:pt x="63781" y="538632"/>
                    <a:pt x="31890" y="524264"/>
                  </a:cubicBezTo>
                  <a:cubicBezTo>
                    <a:pt x="9462" y="514452"/>
                    <a:pt x="0" y="496579"/>
                    <a:pt x="0" y="469945"/>
                  </a:cubicBezTo>
                  <a:cubicBezTo>
                    <a:pt x="1051" y="318554"/>
                    <a:pt x="701" y="166811"/>
                    <a:pt x="701" y="15420"/>
                  </a:cubicBezTo>
                  <a:cubicBezTo>
                    <a:pt x="701" y="11214"/>
                    <a:pt x="701" y="6658"/>
                    <a:pt x="701" y="0"/>
                  </a:cubicBezTo>
                  <a:close/>
                </a:path>
              </a:pathLst>
            </a:custGeom>
            <a:solidFill>
              <a:schemeClr val="bg1"/>
            </a:solidFill>
            <a:ln w="3502" cap="flat">
              <a:solidFill>
                <a:schemeClr val="bg1"/>
              </a:solidFill>
              <a:prstDash val="solid"/>
              <a:miter/>
            </a:ln>
          </p:spPr>
          <p:txBody>
            <a:bodyPr rtlCol="0" anchor="ctr"/>
            <a:lstStyle/>
            <a:p>
              <a:endParaRPr lang="en-US" sz="1050"/>
            </a:p>
          </p:txBody>
        </p:sp>
        <p:sp>
          <p:nvSpPr>
            <p:cNvPr id="111" name="Freeform: Shape 572">
              <a:extLst>
                <a:ext uri="{FF2B5EF4-FFF2-40B4-BE49-F238E27FC236}">
                  <a16:creationId xmlns:a16="http://schemas.microsoft.com/office/drawing/2014/main" id="{AEB27E77-7C35-4BC5-B723-DE0880B7A7E0}"/>
                </a:ext>
              </a:extLst>
            </p:cNvPr>
            <p:cNvSpPr/>
            <p:nvPr/>
          </p:nvSpPr>
          <p:spPr>
            <a:xfrm>
              <a:off x="10657108" y="2325949"/>
              <a:ext cx="526142" cy="215513"/>
            </a:xfrm>
            <a:custGeom>
              <a:avLst/>
              <a:gdLst>
                <a:gd name="connsiteX0" fmla="*/ 1157875 w 1156465"/>
                <a:gd name="connsiteY0" fmla="*/ 3154 h 606268"/>
                <a:gd name="connsiteX1" fmla="*/ 1157875 w 1156465"/>
                <a:gd name="connsiteY1" fmla="*/ 12616 h 606268"/>
                <a:gd name="connsiteX2" fmla="*/ 1158226 w 1156465"/>
                <a:gd name="connsiteY2" fmla="*/ 478706 h 606268"/>
                <a:gd name="connsiteX3" fmla="*/ 1141404 w 1156465"/>
                <a:gd name="connsiteY3" fmla="*/ 513751 h 606268"/>
                <a:gd name="connsiteX4" fmla="*/ 1043981 w 1156465"/>
                <a:gd name="connsiteY4" fmla="*/ 557556 h 606268"/>
                <a:gd name="connsiteX5" fmla="*/ 802525 w 1156465"/>
                <a:gd name="connsiteY5" fmla="*/ 598909 h 606268"/>
                <a:gd name="connsiteX6" fmla="*/ 525324 w 1156465"/>
                <a:gd name="connsiteY6" fmla="*/ 608371 h 606268"/>
                <a:gd name="connsiteX7" fmla="*/ 132827 w 1156465"/>
                <a:gd name="connsiteY7" fmla="*/ 562112 h 606268"/>
                <a:gd name="connsiteX8" fmla="*/ 34001 w 1156465"/>
                <a:gd name="connsiteY8" fmla="*/ 524615 h 606268"/>
                <a:gd name="connsiteX9" fmla="*/ 8 w 1156465"/>
                <a:gd name="connsiteY9" fmla="*/ 467843 h 606268"/>
                <a:gd name="connsiteX10" fmla="*/ 709 w 1156465"/>
                <a:gd name="connsiteY10" fmla="*/ 14368 h 606268"/>
                <a:gd name="connsiteX11" fmla="*/ 709 w 1156465"/>
                <a:gd name="connsiteY11" fmla="*/ 0 h 606268"/>
                <a:gd name="connsiteX12" fmla="*/ 225694 w 1156465"/>
                <a:gd name="connsiteY12" fmla="*/ 76046 h 606268"/>
                <a:gd name="connsiteX13" fmla="*/ 659193 w 1156465"/>
                <a:gd name="connsiteY13" fmla="*/ 101278 h 606268"/>
                <a:gd name="connsiteX14" fmla="*/ 1020151 w 1156465"/>
                <a:gd name="connsiteY14" fmla="*/ 58174 h 606268"/>
                <a:gd name="connsiteX15" fmla="*/ 1082530 w 1156465"/>
                <a:gd name="connsiteY15" fmla="*/ 39250 h 606268"/>
                <a:gd name="connsiteX16" fmla="*/ 1157875 w 1156465"/>
                <a:gd name="connsiteY16" fmla="*/ 3154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606268">
                  <a:moveTo>
                    <a:pt x="1157875" y="3154"/>
                  </a:moveTo>
                  <a:cubicBezTo>
                    <a:pt x="1157875" y="4906"/>
                    <a:pt x="1157875" y="8761"/>
                    <a:pt x="1157875" y="12616"/>
                  </a:cubicBezTo>
                  <a:cubicBezTo>
                    <a:pt x="1157875" y="167863"/>
                    <a:pt x="1157875" y="323460"/>
                    <a:pt x="1158226" y="478706"/>
                  </a:cubicBezTo>
                  <a:cubicBezTo>
                    <a:pt x="1158226" y="493776"/>
                    <a:pt x="1152619" y="504990"/>
                    <a:pt x="1141404" y="513751"/>
                  </a:cubicBezTo>
                  <a:cubicBezTo>
                    <a:pt x="1112668" y="536530"/>
                    <a:pt x="1078675" y="547393"/>
                    <a:pt x="1043981" y="557556"/>
                  </a:cubicBezTo>
                  <a:cubicBezTo>
                    <a:pt x="965131" y="580335"/>
                    <a:pt x="884178" y="591199"/>
                    <a:pt x="802525" y="598909"/>
                  </a:cubicBezTo>
                  <a:cubicBezTo>
                    <a:pt x="710358" y="607670"/>
                    <a:pt x="617841" y="610473"/>
                    <a:pt x="525324" y="608371"/>
                  </a:cubicBezTo>
                  <a:cubicBezTo>
                    <a:pt x="393206" y="605217"/>
                    <a:pt x="261089" y="596105"/>
                    <a:pt x="132827" y="562112"/>
                  </a:cubicBezTo>
                  <a:cubicBezTo>
                    <a:pt x="98833" y="553351"/>
                    <a:pt x="66242" y="538632"/>
                    <a:pt x="34001" y="524615"/>
                  </a:cubicBezTo>
                  <a:cubicBezTo>
                    <a:pt x="10522" y="514101"/>
                    <a:pt x="-342" y="495878"/>
                    <a:pt x="8" y="467843"/>
                  </a:cubicBezTo>
                  <a:cubicBezTo>
                    <a:pt x="1410" y="316801"/>
                    <a:pt x="709" y="165760"/>
                    <a:pt x="709" y="14368"/>
                  </a:cubicBezTo>
                  <a:cubicBezTo>
                    <a:pt x="709" y="9812"/>
                    <a:pt x="709" y="5257"/>
                    <a:pt x="709" y="0"/>
                  </a:cubicBezTo>
                  <a:cubicBezTo>
                    <a:pt x="69046" y="48712"/>
                    <a:pt x="147545" y="62729"/>
                    <a:pt x="225694" y="76046"/>
                  </a:cubicBezTo>
                  <a:cubicBezTo>
                    <a:pt x="369026" y="100928"/>
                    <a:pt x="514110" y="105484"/>
                    <a:pt x="659193" y="101278"/>
                  </a:cubicBezTo>
                  <a:cubicBezTo>
                    <a:pt x="780797" y="97774"/>
                    <a:pt x="901700" y="87261"/>
                    <a:pt x="1020151" y="58174"/>
                  </a:cubicBezTo>
                  <a:cubicBezTo>
                    <a:pt x="1041177" y="52917"/>
                    <a:pt x="1062554" y="47660"/>
                    <a:pt x="1082530" y="39250"/>
                  </a:cubicBezTo>
                  <a:cubicBezTo>
                    <a:pt x="1107762" y="29087"/>
                    <a:pt x="1132293" y="15770"/>
                    <a:pt x="1157875" y="3154"/>
                  </a:cubicBezTo>
                  <a:close/>
                </a:path>
              </a:pathLst>
            </a:custGeom>
            <a:solidFill>
              <a:schemeClr val="bg1"/>
            </a:solidFill>
            <a:ln w="3502" cap="flat">
              <a:noFill/>
              <a:prstDash val="solid"/>
              <a:miter/>
            </a:ln>
          </p:spPr>
          <p:txBody>
            <a:bodyPr rtlCol="0" anchor="ctr"/>
            <a:lstStyle/>
            <a:p>
              <a:endParaRPr lang="en-US" sz="1050"/>
            </a:p>
          </p:txBody>
        </p:sp>
        <p:sp>
          <p:nvSpPr>
            <p:cNvPr id="112" name="Freeform: Shape 573">
              <a:extLst>
                <a:ext uri="{FF2B5EF4-FFF2-40B4-BE49-F238E27FC236}">
                  <a16:creationId xmlns:a16="http://schemas.microsoft.com/office/drawing/2014/main" id="{03E8BBE8-5983-4CD3-A73E-AF61D0F85C1F}"/>
                </a:ext>
              </a:extLst>
            </p:cNvPr>
            <p:cNvSpPr/>
            <p:nvPr/>
          </p:nvSpPr>
          <p:spPr>
            <a:xfrm>
              <a:off x="10657105" y="2506733"/>
              <a:ext cx="526142" cy="215513"/>
            </a:xfrm>
            <a:custGeom>
              <a:avLst/>
              <a:gdLst>
                <a:gd name="connsiteX0" fmla="*/ 365 w 1156465"/>
                <a:gd name="connsiteY0" fmla="*/ 0 h 606268"/>
                <a:gd name="connsiteX1" fmla="*/ 188554 w 1156465"/>
                <a:gd name="connsiteY1" fmla="*/ 69738 h 606268"/>
                <a:gd name="connsiteX2" fmla="*/ 443677 w 1156465"/>
                <a:gd name="connsiteY2" fmla="*/ 98825 h 606268"/>
                <a:gd name="connsiteX3" fmla="*/ 609787 w 1156465"/>
                <a:gd name="connsiteY3" fmla="*/ 102680 h 606268"/>
                <a:gd name="connsiteX4" fmla="*/ 1014199 w 1156465"/>
                <a:gd name="connsiteY4" fmla="*/ 59575 h 606268"/>
                <a:gd name="connsiteX5" fmla="*/ 1118982 w 1156465"/>
                <a:gd name="connsiteY5" fmla="*/ 23480 h 606268"/>
                <a:gd name="connsiteX6" fmla="*/ 1155779 w 1156465"/>
                <a:gd name="connsiteY6" fmla="*/ 1402 h 606268"/>
                <a:gd name="connsiteX7" fmla="*/ 1156480 w 1156465"/>
                <a:gd name="connsiteY7" fmla="*/ 14719 h 606268"/>
                <a:gd name="connsiteX8" fmla="*/ 1156830 w 1156465"/>
                <a:gd name="connsiteY8" fmla="*/ 479407 h 606268"/>
                <a:gd name="connsiteX9" fmla="*/ 1140359 w 1156465"/>
                <a:gd name="connsiteY9" fmla="*/ 513400 h 606268"/>
                <a:gd name="connsiteX10" fmla="*/ 1071322 w 1156465"/>
                <a:gd name="connsiteY10" fmla="*/ 548445 h 606268"/>
                <a:gd name="connsiteX11" fmla="*/ 864210 w 1156465"/>
                <a:gd name="connsiteY11" fmla="*/ 592601 h 606268"/>
                <a:gd name="connsiteX12" fmla="*/ 523227 w 1156465"/>
                <a:gd name="connsiteY12" fmla="*/ 608371 h 606268"/>
                <a:gd name="connsiteX13" fmla="*/ 147902 w 1156465"/>
                <a:gd name="connsiteY13" fmla="*/ 566668 h 606268"/>
                <a:gd name="connsiteX14" fmla="*/ 43119 w 1156465"/>
                <a:gd name="connsiteY14" fmla="*/ 530923 h 606268"/>
                <a:gd name="connsiteX15" fmla="*/ 18238 w 1156465"/>
                <a:gd name="connsiteY15" fmla="*/ 515503 h 606268"/>
                <a:gd name="connsiteX16" fmla="*/ 15 w 1156465"/>
                <a:gd name="connsiteY16" fmla="*/ 478356 h 606268"/>
                <a:gd name="connsiteX17" fmla="*/ 365 w 1156465"/>
                <a:gd name="connsiteY17" fmla="*/ 16120 h 606268"/>
                <a:gd name="connsiteX18" fmla="*/ 365 w 1156465"/>
                <a:gd name="connsiteY18" fmla="*/ 0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6465" h="606268">
                  <a:moveTo>
                    <a:pt x="365" y="0"/>
                  </a:moveTo>
                  <a:cubicBezTo>
                    <a:pt x="57838" y="42404"/>
                    <a:pt x="123020" y="56421"/>
                    <a:pt x="188554" y="69738"/>
                  </a:cubicBezTo>
                  <a:cubicBezTo>
                    <a:pt x="272660" y="86560"/>
                    <a:pt x="357818" y="95671"/>
                    <a:pt x="443677" y="98825"/>
                  </a:cubicBezTo>
                  <a:cubicBezTo>
                    <a:pt x="499047" y="100928"/>
                    <a:pt x="554417" y="103381"/>
                    <a:pt x="609787" y="102680"/>
                  </a:cubicBezTo>
                  <a:cubicBezTo>
                    <a:pt x="745759" y="100227"/>
                    <a:pt x="881381" y="92167"/>
                    <a:pt x="1014199" y="59575"/>
                  </a:cubicBezTo>
                  <a:cubicBezTo>
                    <a:pt x="1049945" y="50814"/>
                    <a:pt x="1084639" y="36797"/>
                    <a:pt x="1118982" y="23480"/>
                  </a:cubicBezTo>
                  <a:cubicBezTo>
                    <a:pt x="1131949" y="18573"/>
                    <a:pt x="1142813" y="9462"/>
                    <a:pt x="1155779" y="1402"/>
                  </a:cubicBezTo>
                  <a:cubicBezTo>
                    <a:pt x="1156129" y="5957"/>
                    <a:pt x="1156480" y="10163"/>
                    <a:pt x="1156480" y="14719"/>
                  </a:cubicBezTo>
                  <a:cubicBezTo>
                    <a:pt x="1156480" y="169615"/>
                    <a:pt x="1156480" y="324511"/>
                    <a:pt x="1156830" y="479407"/>
                  </a:cubicBezTo>
                  <a:cubicBezTo>
                    <a:pt x="1156830" y="494126"/>
                    <a:pt x="1152625" y="506392"/>
                    <a:pt x="1140359" y="513400"/>
                  </a:cubicBezTo>
                  <a:cubicBezTo>
                    <a:pt x="1117931" y="526367"/>
                    <a:pt x="1095503" y="539684"/>
                    <a:pt x="1071322" y="548445"/>
                  </a:cubicBezTo>
                  <a:cubicBezTo>
                    <a:pt x="1004387" y="572625"/>
                    <a:pt x="934649" y="583489"/>
                    <a:pt x="864210" y="592601"/>
                  </a:cubicBezTo>
                  <a:cubicBezTo>
                    <a:pt x="751016" y="606969"/>
                    <a:pt x="637472" y="610473"/>
                    <a:pt x="523227" y="608371"/>
                  </a:cubicBezTo>
                  <a:cubicBezTo>
                    <a:pt x="396717" y="606268"/>
                    <a:pt x="271258" y="596806"/>
                    <a:pt x="147902" y="566668"/>
                  </a:cubicBezTo>
                  <a:cubicBezTo>
                    <a:pt x="112157" y="557907"/>
                    <a:pt x="77813" y="543539"/>
                    <a:pt x="43119" y="530923"/>
                  </a:cubicBezTo>
                  <a:cubicBezTo>
                    <a:pt x="34008" y="527769"/>
                    <a:pt x="25948" y="521461"/>
                    <a:pt x="18238" y="515503"/>
                  </a:cubicBezTo>
                  <a:cubicBezTo>
                    <a:pt x="5622" y="506392"/>
                    <a:pt x="-336" y="494827"/>
                    <a:pt x="15" y="478356"/>
                  </a:cubicBezTo>
                  <a:cubicBezTo>
                    <a:pt x="365" y="324161"/>
                    <a:pt x="365" y="170316"/>
                    <a:pt x="365" y="16120"/>
                  </a:cubicBezTo>
                  <a:cubicBezTo>
                    <a:pt x="365" y="11565"/>
                    <a:pt x="365" y="7009"/>
                    <a:pt x="365" y="0"/>
                  </a:cubicBezTo>
                  <a:close/>
                </a:path>
              </a:pathLst>
            </a:custGeom>
            <a:solidFill>
              <a:schemeClr val="bg1"/>
            </a:solidFill>
            <a:ln w="3502" cap="flat">
              <a:noFill/>
              <a:prstDash val="solid"/>
              <a:miter/>
            </a:ln>
          </p:spPr>
          <p:txBody>
            <a:bodyPr rtlCol="0" anchor="ctr"/>
            <a:lstStyle/>
            <a:p>
              <a:endParaRPr lang="en-US" sz="1050"/>
            </a:p>
          </p:txBody>
        </p:sp>
        <p:sp>
          <p:nvSpPr>
            <p:cNvPr id="113" name="Freeform: Shape 574">
              <a:extLst>
                <a:ext uri="{FF2B5EF4-FFF2-40B4-BE49-F238E27FC236}">
                  <a16:creationId xmlns:a16="http://schemas.microsoft.com/office/drawing/2014/main" id="{7FE07867-3CFC-4C49-88F5-ACE699D7F1DD}"/>
                </a:ext>
              </a:extLst>
            </p:cNvPr>
            <p:cNvSpPr/>
            <p:nvPr/>
          </p:nvSpPr>
          <p:spPr>
            <a:xfrm>
              <a:off x="10656777" y="2095333"/>
              <a:ext cx="526142" cy="119150"/>
            </a:xfrm>
            <a:custGeom>
              <a:avLst/>
              <a:gdLst>
                <a:gd name="connsiteX0" fmla="*/ 576442 w 1156465"/>
                <a:gd name="connsiteY0" fmla="*/ 3504 h 245310"/>
                <a:gd name="connsiteX1" fmla="*/ 913920 w 1156465"/>
                <a:gd name="connsiteY1" fmla="*/ 26984 h 245310"/>
                <a:gd name="connsiteX2" fmla="*/ 1101758 w 1156465"/>
                <a:gd name="connsiteY2" fmla="*/ 75696 h 245310"/>
                <a:gd name="connsiteX3" fmla="*/ 1147666 w 1156465"/>
                <a:gd name="connsiteY3" fmla="*/ 105133 h 245310"/>
                <a:gd name="connsiteX4" fmla="*/ 1147666 w 1156465"/>
                <a:gd name="connsiteY4" fmla="*/ 147186 h 245310"/>
                <a:gd name="connsiteX5" fmla="*/ 1100706 w 1156465"/>
                <a:gd name="connsiteY5" fmla="*/ 176974 h 245310"/>
                <a:gd name="connsiteX6" fmla="*/ 926536 w 1156465"/>
                <a:gd name="connsiteY6" fmla="*/ 223233 h 245310"/>
                <a:gd name="connsiteX7" fmla="*/ 650386 w 1156465"/>
                <a:gd name="connsiteY7" fmla="*/ 247413 h 245310"/>
                <a:gd name="connsiteX8" fmla="*/ 230904 w 1156465"/>
                <a:gd name="connsiteY8" fmla="*/ 223233 h 245310"/>
                <a:gd name="connsiteX9" fmla="*/ 70401 w 1156465"/>
                <a:gd name="connsiteY9" fmla="*/ 182231 h 245310"/>
                <a:gd name="connsiteX10" fmla="*/ 19937 w 1156465"/>
                <a:gd name="connsiteY10" fmla="*/ 155247 h 245310"/>
                <a:gd name="connsiteX11" fmla="*/ 19236 w 1156465"/>
                <a:gd name="connsiteY11" fmla="*/ 98124 h 245310"/>
                <a:gd name="connsiteX12" fmla="*/ 98437 w 1156465"/>
                <a:gd name="connsiteY12" fmla="*/ 60276 h 245310"/>
                <a:gd name="connsiteX13" fmla="*/ 319917 w 1156465"/>
                <a:gd name="connsiteY13" fmla="*/ 17172 h 245310"/>
                <a:gd name="connsiteX14" fmla="*/ 576092 w 1156465"/>
                <a:gd name="connsiteY14" fmla="*/ 0 h 245310"/>
                <a:gd name="connsiteX15" fmla="*/ 576442 w 1156465"/>
                <a:gd name="connsiteY15" fmla="*/ 3504 h 24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6465" h="245310">
                  <a:moveTo>
                    <a:pt x="576442" y="3504"/>
                  </a:moveTo>
                  <a:cubicBezTo>
                    <a:pt x="689636" y="3855"/>
                    <a:pt x="802128" y="9812"/>
                    <a:pt x="913920" y="26984"/>
                  </a:cubicBezTo>
                  <a:cubicBezTo>
                    <a:pt x="978401" y="36797"/>
                    <a:pt x="1042182" y="49062"/>
                    <a:pt x="1101758" y="75696"/>
                  </a:cubicBezTo>
                  <a:cubicBezTo>
                    <a:pt x="1118228" y="83055"/>
                    <a:pt x="1133648" y="93569"/>
                    <a:pt x="1147666" y="105133"/>
                  </a:cubicBezTo>
                  <a:cubicBezTo>
                    <a:pt x="1162735" y="117749"/>
                    <a:pt x="1162735" y="134570"/>
                    <a:pt x="1147666" y="147186"/>
                  </a:cubicBezTo>
                  <a:cubicBezTo>
                    <a:pt x="1133648" y="159102"/>
                    <a:pt x="1117528" y="169615"/>
                    <a:pt x="1100706" y="176974"/>
                  </a:cubicBezTo>
                  <a:cubicBezTo>
                    <a:pt x="1044986" y="201856"/>
                    <a:pt x="986111" y="213771"/>
                    <a:pt x="926536" y="223233"/>
                  </a:cubicBezTo>
                  <a:cubicBezTo>
                    <a:pt x="835070" y="237951"/>
                    <a:pt x="742903" y="244960"/>
                    <a:pt x="650386" y="247413"/>
                  </a:cubicBezTo>
                  <a:cubicBezTo>
                    <a:pt x="509858" y="251268"/>
                    <a:pt x="370031" y="244960"/>
                    <a:pt x="230904" y="223233"/>
                  </a:cubicBezTo>
                  <a:cubicBezTo>
                    <a:pt x="176585" y="214472"/>
                    <a:pt x="122267" y="203257"/>
                    <a:pt x="70401" y="182231"/>
                  </a:cubicBezTo>
                  <a:cubicBezTo>
                    <a:pt x="52879" y="175222"/>
                    <a:pt x="35357" y="166110"/>
                    <a:pt x="19937" y="155247"/>
                  </a:cubicBezTo>
                  <a:cubicBezTo>
                    <a:pt x="-5996" y="137024"/>
                    <a:pt x="-7047" y="114946"/>
                    <a:pt x="19236" y="98124"/>
                  </a:cubicBezTo>
                  <a:cubicBezTo>
                    <a:pt x="43767" y="82354"/>
                    <a:pt x="70751" y="69738"/>
                    <a:pt x="98437" y="60276"/>
                  </a:cubicBezTo>
                  <a:cubicBezTo>
                    <a:pt x="170278" y="35745"/>
                    <a:pt x="244922" y="24181"/>
                    <a:pt x="319917" y="17172"/>
                  </a:cubicBezTo>
                  <a:cubicBezTo>
                    <a:pt x="405075" y="9462"/>
                    <a:pt x="490934" y="5607"/>
                    <a:pt x="576092" y="0"/>
                  </a:cubicBezTo>
                  <a:cubicBezTo>
                    <a:pt x="576442" y="1051"/>
                    <a:pt x="576442" y="2103"/>
                    <a:pt x="576442" y="3504"/>
                  </a:cubicBezTo>
                  <a:close/>
                </a:path>
              </a:pathLst>
            </a:custGeom>
            <a:solidFill>
              <a:schemeClr val="bg1">
                <a:lumMod val="75000"/>
              </a:schemeClr>
            </a:solidFill>
            <a:ln w="3502" cap="flat">
              <a:noFill/>
              <a:prstDash val="solid"/>
              <a:miter/>
            </a:ln>
          </p:spPr>
          <p:txBody>
            <a:bodyPr rtlCol="0" anchor="ctr"/>
            <a:lstStyle/>
            <a:p>
              <a:endParaRPr lang="en-US" sz="1050"/>
            </a:p>
          </p:txBody>
        </p:sp>
        <p:sp>
          <p:nvSpPr>
            <p:cNvPr id="114" name="Freeform: Shape 575">
              <a:extLst>
                <a:ext uri="{FF2B5EF4-FFF2-40B4-BE49-F238E27FC236}">
                  <a16:creationId xmlns:a16="http://schemas.microsoft.com/office/drawing/2014/main" id="{36C7DC75-4916-4A31-9AE4-1EBF15DE61D1}"/>
                </a:ext>
              </a:extLst>
            </p:cNvPr>
            <p:cNvSpPr/>
            <p:nvPr/>
          </p:nvSpPr>
          <p:spPr>
            <a:xfrm>
              <a:off x="10656844" y="2513912"/>
              <a:ext cx="526142" cy="62287"/>
            </a:xfrm>
            <a:custGeom>
              <a:avLst/>
              <a:gdLst>
                <a:gd name="connsiteX0" fmla="*/ 574909 w 1156465"/>
                <a:gd name="connsiteY0" fmla="*/ 177146 h 175221"/>
                <a:gd name="connsiteX1" fmla="*/ 204490 w 1156465"/>
                <a:gd name="connsiteY1" fmla="*/ 148409 h 175221"/>
                <a:gd name="connsiteX2" fmla="*/ 57303 w 1156465"/>
                <a:gd name="connsiteY2" fmla="*/ 106706 h 175221"/>
                <a:gd name="connsiteX3" fmla="*/ 13147 w 1156465"/>
                <a:gd name="connsiteY3" fmla="*/ 79372 h 175221"/>
                <a:gd name="connsiteX4" fmla="*/ 12096 w 1156465"/>
                <a:gd name="connsiteY4" fmla="*/ 33463 h 175221"/>
                <a:gd name="connsiteX5" fmla="*/ 52747 w 1156465"/>
                <a:gd name="connsiteY5" fmla="*/ 7180 h 175221"/>
                <a:gd name="connsiteX6" fmla="*/ 63261 w 1156465"/>
                <a:gd name="connsiteY6" fmla="*/ 7180 h 175221"/>
                <a:gd name="connsiteX7" fmla="*/ 314529 w 1156465"/>
                <a:gd name="connsiteY7" fmla="*/ 56593 h 175221"/>
                <a:gd name="connsiteX8" fmla="*/ 601893 w 1156465"/>
                <a:gd name="connsiteY8" fmla="*/ 68858 h 175221"/>
                <a:gd name="connsiteX9" fmla="*/ 981424 w 1156465"/>
                <a:gd name="connsiteY9" fmla="*/ 30309 h 175221"/>
                <a:gd name="connsiteX10" fmla="*/ 1079548 w 1156465"/>
                <a:gd name="connsiteY10" fmla="*/ 1924 h 175221"/>
                <a:gd name="connsiteX11" fmla="*/ 1090412 w 1156465"/>
                <a:gd name="connsiteY11" fmla="*/ 522 h 175221"/>
                <a:gd name="connsiteX12" fmla="*/ 1146833 w 1156465"/>
                <a:gd name="connsiteY12" fmla="*/ 34515 h 175221"/>
                <a:gd name="connsiteX13" fmla="*/ 1147184 w 1156465"/>
                <a:gd name="connsiteY13" fmla="*/ 76568 h 175221"/>
                <a:gd name="connsiteX14" fmla="*/ 1100224 w 1156465"/>
                <a:gd name="connsiteY14" fmla="*/ 106356 h 175221"/>
                <a:gd name="connsiteX15" fmla="*/ 922900 w 1156465"/>
                <a:gd name="connsiteY15" fmla="*/ 152965 h 175221"/>
                <a:gd name="connsiteX16" fmla="*/ 644297 w 1156465"/>
                <a:gd name="connsiteY16" fmla="*/ 176445 h 175221"/>
                <a:gd name="connsiteX17" fmla="*/ 574909 w 1156465"/>
                <a:gd name="connsiteY17" fmla="*/ 177146 h 17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465" h="175221">
                  <a:moveTo>
                    <a:pt x="574909" y="177146"/>
                  </a:moveTo>
                  <a:cubicBezTo>
                    <a:pt x="450852" y="178197"/>
                    <a:pt x="327145" y="170837"/>
                    <a:pt x="204490" y="148409"/>
                  </a:cubicBezTo>
                  <a:cubicBezTo>
                    <a:pt x="154026" y="139297"/>
                    <a:pt x="104263" y="128083"/>
                    <a:pt x="57303" y="106706"/>
                  </a:cubicBezTo>
                  <a:cubicBezTo>
                    <a:pt x="41533" y="99697"/>
                    <a:pt x="26464" y="90235"/>
                    <a:pt x="13147" y="79372"/>
                  </a:cubicBezTo>
                  <a:cubicBezTo>
                    <a:pt x="-4025" y="65354"/>
                    <a:pt x="-4375" y="47832"/>
                    <a:pt x="12096" y="33463"/>
                  </a:cubicBezTo>
                  <a:cubicBezTo>
                    <a:pt x="24011" y="22950"/>
                    <a:pt x="38730" y="15591"/>
                    <a:pt x="52747" y="7180"/>
                  </a:cubicBezTo>
                  <a:cubicBezTo>
                    <a:pt x="55551" y="5428"/>
                    <a:pt x="60107" y="6129"/>
                    <a:pt x="63261" y="7180"/>
                  </a:cubicBezTo>
                  <a:cubicBezTo>
                    <a:pt x="144914" y="34515"/>
                    <a:pt x="229371" y="47481"/>
                    <a:pt x="314529" y="56593"/>
                  </a:cubicBezTo>
                  <a:cubicBezTo>
                    <a:pt x="410200" y="66756"/>
                    <a:pt x="505871" y="70610"/>
                    <a:pt x="601893" y="68858"/>
                  </a:cubicBezTo>
                  <a:cubicBezTo>
                    <a:pt x="729455" y="66405"/>
                    <a:pt x="856315" y="58345"/>
                    <a:pt x="981424" y="30309"/>
                  </a:cubicBezTo>
                  <a:cubicBezTo>
                    <a:pt x="1014716" y="22950"/>
                    <a:pt x="1046957" y="11385"/>
                    <a:pt x="1079548" y="1924"/>
                  </a:cubicBezTo>
                  <a:cubicBezTo>
                    <a:pt x="1083053" y="872"/>
                    <a:pt x="1087959" y="-880"/>
                    <a:pt x="1090412" y="522"/>
                  </a:cubicBezTo>
                  <a:cubicBezTo>
                    <a:pt x="1109686" y="11385"/>
                    <a:pt x="1129662" y="21198"/>
                    <a:pt x="1146833" y="34515"/>
                  </a:cubicBezTo>
                  <a:cubicBezTo>
                    <a:pt x="1162253" y="46430"/>
                    <a:pt x="1161903" y="63952"/>
                    <a:pt x="1147184" y="76568"/>
                  </a:cubicBezTo>
                  <a:cubicBezTo>
                    <a:pt x="1133166" y="88483"/>
                    <a:pt x="1117046" y="98996"/>
                    <a:pt x="1100224" y="106356"/>
                  </a:cubicBezTo>
                  <a:cubicBezTo>
                    <a:pt x="1043803" y="131588"/>
                    <a:pt x="983526" y="143152"/>
                    <a:pt x="922900" y="152965"/>
                  </a:cubicBezTo>
                  <a:cubicBezTo>
                    <a:pt x="830733" y="167683"/>
                    <a:pt x="737515" y="175393"/>
                    <a:pt x="644297" y="176445"/>
                  </a:cubicBezTo>
                  <a:cubicBezTo>
                    <a:pt x="621168" y="177146"/>
                    <a:pt x="598038" y="177146"/>
                    <a:pt x="574909" y="177146"/>
                  </a:cubicBezTo>
                  <a:close/>
                </a:path>
              </a:pathLst>
            </a:custGeom>
            <a:solidFill>
              <a:schemeClr val="bg1">
                <a:lumMod val="75000"/>
              </a:schemeClr>
            </a:solidFill>
            <a:ln w="3502" cap="flat">
              <a:noFill/>
              <a:prstDash val="solid"/>
              <a:miter/>
            </a:ln>
          </p:spPr>
          <p:txBody>
            <a:bodyPr rtlCol="0" anchor="ctr"/>
            <a:lstStyle/>
            <a:p>
              <a:endParaRPr lang="en-US" sz="1050"/>
            </a:p>
          </p:txBody>
        </p:sp>
        <p:sp>
          <p:nvSpPr>
            <p:cNvPr id="115" name="Freeform: Shape 576">
              <a:extLst>
                <a:ext uri="{FF2B5EF4-FFF2-40B4-BE49-F238E27FC236}">
                  <a16:creationId xmlns:a16="http://schemas.microsoft.com/office/drawing/2014/main" id="{64CB2599-3439-440B-BF4A-E35D84B3B95D}"/>
                </a:ext>
              </a:extLst>
            </p:cNvPr>
            <p:cNvSpPr/>
            <p:nvPr/>
          </p:nvSpPr>
          <p:spPr>
            <a:xfrm>
              <a:off x="10656843" y="2333702"/>
              <a:ext cx="526142" cy="62287"/>
            </a:xfrm>
            <a:custGeom>
              <a:avLst/>
              <a:gdLst>
                <a:gd name="connsiteX0" fmla="*/ 587526 w 1156465"/>
                <a:gd name="connsiteY0" fmla="*/ 175794 h 175221"/>
                <a:gd name="connsiteX1" fmla="*/ 226919 w 1156465"/>
                <a:gd name="connsiteY1" fmla="*/ 149862 h 175221"/>
                <a:gd name="connsiteX2" fmla="*/ 42235 w 1156465"/>
                <a:gd name="connsiteY2" fmla="*/ 96944 h 175221"/>
                <a:gd name="connsiteX3" fmla="*/ 10345 w 1156465"/>
                <a:gd name="connsiteY3" fmla="*/ 73815 h 175221"/>
                <a:gd name="connsiteX4" fmla="*/ 9644 w 1156465"/>
                <a:gd name="connsiteY4" fmla="*/ 34566 h 175221"/>
                <a:gd name="connsiteX5" fmla="*/ 54851 w 1156465"/>
                <a:gd name="connsiteY5" fmla="*/ 4427 h 175221"/>
                <a:gd name="connsiteX6" fmla="*/ 65715 w 1156465"/>
                <a:gd name="connsiteY6" fmla="*/ 5128 h 175221"/>
                <a:gd name="connsiteX7" fmla="*/ 304368 w 1156465"/>
                <a:gd name="connsiteY7" fmla="*/ 53489 h 175221"/>
                <a:gd name="connsiteX8" fmla="*/ 608202 w 1156465"/>
                <a:gd name="connsiteY8" fmla="*/ 67157 h 175221"/>
                <a:gd name="connsiteX9" fmla="*/ 1000349 w 1156465"/>
                <a:gd name="connsiteY9" fmla="*/ 25103 h 175221"/>
                <a:gd name="connsiteX10" fmla="*/ 1079900 w 1156465"/>
                <a:gd name="connsiteY10" fmla="*/ 1273 h 175221"/>
                <a:gd name="connsiteX11" fmla="*/ 1096371 w 1156465"/>
                <a:gd name="connsiteY11" fmla="*/ 1624 h 175221"/>
                <a:gd name="connsiteX12" fmla="*/ 1141578 w 1156465"/>
                <a:gd name="connsiteY12" fmla="*/ 27557 h 175221"/>
                <a:gd name="connsiteX13" fmla="*/ 1141578 w 1156465"/>
                <a:gd name="connsiteY13" fmla="*/ 81525 h 175221"/>
                <a:gd name="connsiteX14" fmla="*/ 1045556 w 1156465"/>
                <a:gd name="connsiteY14" fmla="*/ 125330 h 175221"/>
                <a:gd name="connsiteX15" fmla="*/ 842299 w 1156465"/>
                <a:gd name="connsiteY15" fmla="*/ 163178 h 175221"/>
                <a:gd name="connsiteX16" fmla="*/ 587526 w 1156465"/>
                <a:gd name="connsiteY16" fmla="*/ 175794 h 17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175221">
                  <a:moveTo>
                    <a:pt x="587526" y="175794"/>
                  </a:moveTo>
                  <a:cubicBezTo>
                    <a:pt x="461366" y="176495"/>
                    <a:pt x="343617" y="169486"/>
                    <a:pt x="226919" y="149862"/>
                  </a:cubicBezTo>
                  <a:cubicBezTo>
                    <a:pt x="163489" y="139348"/>
                    <a:pt x="100059" y="126732"/>
                    <a:pt x="42235" y="96944"/>
                  </a:cubicBezTo>
                  <a:cubicBezTo>
                    <a:pt x="30671" y="90987"/>
                    <a:pt x="19807" y="82927"/>
                    <a:pt x="10345" y="73815"/>
                  </a:cubicBezTo>
                  <a:cubicBezTo>
                    <a:pt x="-2972" y="61199"/>
                    <a:pt x="-3673" y="46831"/>
                    <a:pt x="9644" y="34566"/>
                  </a:cubicBezTo>
                  <a:cubicBezTo>
                    <a:pt x="22961" y="22650"/>
                    <a:pt x="39432" y="13889"/>
                    <a:pt x="54851" y="4427"/>
                  </a:cubicBezTo>
                  <a:cubicBezTo>
                    <a:pt x="57305" y="3026"/>
                    <a:pt x="62211" y="3726"/>
                    <a:pt x="65715" y="5128"/>
                  </a:cubicBezTo>
                  <a:cubicBezTo>
                    <a:pt x="143163" y="32112"/>
                    <a:pt x="223415" y="44378"/>
                    <a:pt x="304368" y="53489"/>
                  </a:cubicBezTo>
                  <a:cubicBezTo>
                    <a:pt x="405295" y="65054"/>
                    <a:pt x="506924" y="68909"/>
                    <a:pt x="608202" y="67157"/>
                  </a:cubicBezTo>
                  <a:cubicBezTo>
                    <a:pt x="739969" y="65054"/>
                    <a:pt x="871386" y="55592"/>
                    <a:pt x="1000349" y="25103"/>
                  </a:cubicBezTo>
                  <a:cubicBezTo>
                    <a:pt x="1027333" y="18796"/>
                    <a:pt x="1053266" y="8983"/>
                    <a:pt x="1079900" y="1273"/>
                  </a:cubicBezTo>
                  <a:cubicBezTo>
                    <a:pt x="1085157" y="-128"/>
                    <a:pt x="1091815" y="-829"/>
                    <a:pt x="1096371" y="1624"/>
                  </a:cubicBezTo>
                  <a:cubicBezTo>
                    <a:pt x="1111791" y="9334"/>
                    <a:pt x="1127911" y="17043"/>
                    <a:pt x="1141578" y="27557"/>
                  </a:cubicBezTo>
                  <a:cubicBezTo>
                    <a:pt x="1164007" y="44378"/>
                    <a:pt x="1163656" y="63652"/>
                    <a:pt x="1141578" y="81525"/>
                  </a:cubicBezTo>
                  <a:cubicBezTo>
                    <a:pt x="1113192" y="104304"/>
                    <a:pt x="1079550" y="115168"/>
                    <a:pt x="1045556" y="125330"/>
                  </a:cubicBezTo>
                  <a:cubicBezTo>
                    <a:pt x="978972" y="144955"/>
                    <a:pt x="910986" y="155469"/>
                    <a:pt x="842299" y="163178"/>
                  </a:cubicBezTo>
                  <a:cubicBezTo>
                    <a:pt x="755389" y="171940"/>
                    <a:pt x="667778" y="176846"/>
                    <a:pt x="587526" y="175794"/>
                  </a:cubicBezTo>
                  <a:close/>
                </a:path>
              </a:pathLst>
            </a:custGeom>
            <a:solidFill>
              <a:schemeClr val="bg1">
                <a:lumMod val="75000"/>
              </a:schemeClr>
            </a:solidFill>
            <a:ln w="3502" cap="flat">
              <a:noFill/>
              <a:prstDash val="solid"/>
              <a:miter/>
            </a:ln>
          </p:spPr>
          <p:txBody>
            <a:bodyPr rtlCol="0" anchor="ctr"/>
            <a:lstStyle/>
            <a:p>
              <a:endParaRPr lang="en-US" sz="1050"/>
            </a:p>
          </p:txBody>
        </p:sp>
      </p:grpSp>
      <p:grpSp>
        <p:nvGrpSpPr>
          <p:cNvPr id="117" name="Group 116"/>
          <p:cNvGrpSpPr/>
          <p:nvPr/>
        </p:nvGrpSpPr>
        <p:grpSpPr>
          <a:xfrm>
            <a:off x="7124283" y="1677925"/>
            <a:ext cx="394855" cy="470185"/>
            <a:chOff x="10656777" y="2095333"/>
            <a:chExt cx="526473" cy="626913"/>
          </a:xfrm>
        </p:grpSpPr>
        <p:sp>
          <p:nvSpPr>
            <p:cNvPr id="118" name="Freeform: Shape 571">
              <a:extLst>
                <a:ext uri="{FF2B5EF4-FFF2-40B4-BE49-F238E27FC236}">
                  <a16:creationId xmlns:a16="http://schemas.microsoft.com/office/drawing/2014/main" id="{160856CE-5B35-46AE-A75A-7DA58BAB1FAD}"/>
                </a:ext>
              </a:extLst>
            </p:cNvPr>
            <p:cNvSpPr/>
            <p:nvPr/>
          </p:nvSpPr>
          <p:spPr>
            <a:xfrm>
              <a:off x="10656935" y="2144773"/>
              <a:ext cx="526142" cy="215513"/>
            </a:xfrm>
            <a:custGeom>
              <a:avLst/>
              <a:gdLst>
                <a:gd name="connsiteX0" fmla="*/ 701 w 1156465"/>
                <a:gd name="connsiteY0" fmla="*/ 0 h 606268"/>
                <a:gd name="connsiteX1" fmla="*/ 143682 w 1156465"/>
                <a:gd name="connsiteY1" fmla="*/ 60977 h 606268"/>
                <a:gd name="connsiteX2" fmla="*/ 393899 w 1156465"/>
                <a:gd name="connsiteY2" fmla="*/ 96723 h 606268"/>
                <a:gd name="connsiteX3" fmla="*/ 619935 w 1156465"/>
                <a:gd name="connsiteY3" fmla="*/ 103381 h 606268"/>
                <a:gd name="connsiteX4" fmla="*/ 1035562 w 1156465"/>
                <a:gd name="connsiteY4" fmla="*/ 55721 h 606268"/>
                <a:gd name="connsiteX5" fmla="*/ 1157867 w 1156465"/>
                <a:gd name="connsiteY5" fmla="*/ 350 h 606268"/>
                <a:gd name="connsiteX6" fmla="*/ 1157867 w 1156465"/>
                <a:gd name="connsiteY6" fmla="*/ 15069 h 606268"/>
                <a:gd name="connsiteX7" fmla="*/ 1158217 w 1156465"/>
                <a:gd name="connsiteY7" fmla="*/ 477305 h 606268"/>
                <a:gd name="connsiteX8" fmla="*/ 1136490 w 1156465"/>
                <a:gd name="connsiteY8" fmla="*/ 519007 h 606268"/>
                <a:gd name="connsiteX9" fmla="*/ 1049229 w 1156465"/>
                <a:gd name="connsiteY9" fmla="*/ 557206 h 606268"/>
                <a:gd name="connsiteX10" fmla="*/ 819338 w 1156465"/>
                <a:gd name="connsiteY10" fmla="*/ 598558 h 606268"/>
                <a:gd name="connsiteX11" fmla="*/ 524264 w 1156465"/>
                <a:gd name="connsiteY11" fmla="*/ 609072 h 606268"/>
                <a:gd name="connsiteX12" fmla="*/ 129314 w 1156465"/>
                <a:gd name="connsiteY12" fmla="*/ 562112 h 606268"/>
                <a:gd name="connsiteX13" fmla="*/ 31890 w 1156465"/>
                <a:gd name="connsiteY13" fmla="*/ 524264 h 606268"/>
                <a:gd name="connsiteX14" fmla="*/ 0 w 1156465"/>
                <a:gd name="connsiteY14" fmla="*/ 469945 h 606268"/>
                <a:gd name="connsiteX15" fmla="*/ 701 w 1156465"/>
                <a:gd name="connsiteY15" fmla="*/ 15420 h 606268"/>
                <a:gd name="connsiteX16" fmla="*/ 701 w 1156465"/>
                <a:gd name="connsiteY16" fmla="*/ 0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606268">
                  <a:moveTo>
                    <a:pt x="701" y="0"/>
                  </a:moveTo>
                  <a:cubicBezTo>
                    <a:pt x="43805" y="34344"/>
                    <a:pt x="93568" y="48712"/>
                    <a:pt x="143682" y="60977"/>
                  </a:cubicBezTo>
                  <a:cubicBezTo>
                    <a:pt x="226036" y="80953"/>
                    <a:pt x="309442" y="92517"/>
                    <a:pt x="393899" y="96723"/>
                  </a:cubicBezTo>
                  <a:cubicBezTo>
                    <a:pt x="469244" y="100577"/>
                    <a:pt x="544590" y="104432"/>
                    <a:pt x="619935" y="103381"/>
                  </a:cubicBezTo>
                  <a:cubicBezTo>
                    <a:pt x="759762" y="101278"/>
                    <a:pt x="899239" y="91466"/>
                    <a:pt x="1035562" y="55721"/>
                  </a:cubicBezTo>
                  <a:cubicBezTo>
                    <a:pt x="1078667" y="44506"/>
                    <a:pt x="1120369" y="30138"/>
                    <a:pt x="1157867" y="350"/>
                  </a:cubicBezTo>
                  <a:cubicBezTo>
                    <a:pt x="1157867" y="6308"/>
                    <a:pt x="1157867" y="10864"/>
                    <a:pt x="1157867" y="15069"/>
                  </a:cubicBezTo>
                  <a:cubicBezTo>
                    <a:pt x="1157867" y="169264"/>
                    <a:pt x="1157516" y="323109"/>
                    <a:pt x="1158217" y="477305"/>
                  </a:cubicBezTo>
                  <a:cubicBezTo>
                    <a:pt x="1158217" y="496579"/>
                    <a:pt x="1150858" y="508845"/>
                    <a:pt x="1136490" y="519007"/>
                  </a:cubicBezTo>
                  <a:cubicBezTo>
                    <a:pt x="1109856" y="537581"/>
                    <a:pt x="1079718" y="548094"/>
                    <a:pt x="1049229" y="557206"/>
                  </a:cubicBezTo>
                  <a:cubicBezTo>
                    <a:pt x="974234" y="579284"/>
                    <a:pt x="897137" y="590148"/>
                    <a:pt x="819338" y="598558"/>
                  </a:cubicBezTo>
                  <a:cubicBezTo>
                    <a:pt x="721214" y="609072"/>
                    <a:pt x="622739" y="610824"/>
                    <a:pt x="524264" y="609072"/>
                  </a:cubicBezTo>
                  <a:cubicBezTo>
                    <a:pt x="391095" y="606618"/>
                    <a:pt x="258628" y="596806"/>
                    <a:pt x="129314" y="562112"/>
                  </a:cubicBezTo>
                  <a:cubicBezTo>
                    <a:pt x="96022" y="553001"/>
                    <a:pt x="63781" y="538632"/>
                    <a:pt x="31890" y="524264"/>
                  </a:cubicBezTo>
                  <a:cubicBezTo>
                    <a:pt x="9462" y="514452"/>
                    <a:pt x="0" y="496579"/>
                    <a:pt x="0" y="469945"/>
                  </a:cubicBezTo>
                  <a:cubicBezTo>
                    <a:pt x="1051" y="318554"/>
                    <a:pt x="701" y="166811"/>
                    <a:pt x="701" y="15420"/>
                  </a:cubicBezTo>
                  <a:cubicBezTo>
                    <a:pt x="701" y="11214"/>
                    <a:pt x="701" y="6658"/>
                    <a:pt x="701" y="0"/>
                  </a:cubicBezTo>
                  <a:close/>
                </a:path>
              </a:pathLst>
            </a:custGeom>
            <a:solidFill>
              <a:schemeClr val="bg1"/>
            </a:solidFill>
            <a:ln w="3502" cap="flat">
              <a:solidFill>
                <a:schemeClr val="bg1"/>
              </a:solidFill>
              <a:prstDash val="solid"/>
              <a:miter/>
            </a:ln>
          </p:spPr>
          <p:txBody>
            <a:bodyPr rtlCol="0" anchor="ctr"/>
            <a:lstStyle/>
            <a:p>
              <a:endParaRPr lang="en-US" sz="1050"/>
            </a:p>
          </p:txBody>
        </p:sp>
        <p:sp>
          <p:nvSpPr>
            <p:cNvPr id="119" name="Freeform: Shape 572">
              <a:extLst>
                <a:ext uri="{FF2B5EF4-FFF2-40B4-BE49-F238E27FC236}">
                  <a16:creationId xmlns:a16="http://schemas.microsoft.com/office/drawing/2014/main" id="{AEB27E77-7C35-4BC5-B723-DE0880B7A7E0}"/>
                </a:ext>
              </a:extLst>
            </p:cNvPr>
            <p:cNvSpPr/>
            <p:nvPr/>
          </p:nvSpPr>
          <p:spPr>
            <a:xfrm>
              <a:off x="10657108" y="2325949"/>
              <a:ext cx="526142" cy="215513"/>
            </a:xfrm>
            <a:custGeom>
              <a:avLst/>
              <a:gdLst>
                <a:gd name="connsiteX0" fmla="*/ 1157875 w 1156465"/>
                <a:gd name="connsiteY0" fmla="*/ 3154 h 606268"/>
                <a:gd name="connsiteX1" fmla="*/ 1157875 w 1156465"/>
                <a:gd name="connsiteY1" fmla="*/ 12616 h 606268"/>
                <a:gd name="connsiteX2" fmla="*/ 1158226 w 1156465"/>
                <a:gd name="connsiteY2" fmla="*/ 478706 h 606268"/>
                <a:gd name="connsiteX3" fmla="*/ 1141404 w 1156465"/>
                <a:gd name="connsiteY3" fmla="*/ 513751 h 606268"/>
                <a:gd name="connsiteX4" fmla="*/ 1043981 w 1156465"/>
                <a:gd name="connsiteY4" fmla="*/ 557556 h 606268"/>
                <a:gd name="connsiteX5" fmla="*/ 802525 w 1156465"/>
                <a:gd name="connsiteY5" fmla="*/ 598909 h 606268"/>
                <a:gd name="connsiteX6" fmla="*/ 525324 w 1156465"/>
                <a:gd name="connsiteY6" fmla="*/ 608371 h 606268"/>
                <a:gd name="connsiteX7" fmla="*/ 132827 w 1156465"/>
                <a:gd name="connsiteY7" fmla="*/ 562112 h 606268"/>
                <a:gd name="connsiteX8" fmla="*/ 34001 w 1156465"/>
                <a:gd name="connsiteY8" fmla="*/ 524615 h 606268"/>
                <a:gd name="connsiteX9" fmla="*/ 8 w 1156465"/>
                <a:gd name="connsiteY9" fmla="*/ 467843 h 606268"/>
                <a:gd name="connsiteX10" fmla="*/ 709 w 1156465"/>
                <a:gd name="connsiteY10" fmla="*/ 14368 h 606268"/>
                <a:gd name="connsiteX11" fmla="*/ 709 w 1156465"/>
                <a:gd name="connsiteY11" fmla="*/ 0 h 606268"/>
                <a:gd name="connsiteX12" fmla="*/ 225694 w 1156465"/>
                <a:gd name="connsiteY12" fmla="*/ 76046 h 606268"/>
                <a:gd name="connsiteX13" fmla="*/ 659193 w 1156465"/>
                <a:gd name="connsiteY13" fmla="*/ 101278 h 606268"/>
                <a:gd name="connsiteX14" fmla="*/ 1020151 w 1156465"/>
                <a:gd name="connsiteY14" fmla="*/ 58174 h 606268"/>
                <a:gd name="connsiteX15" fmla="*/ 1082530 w 1156465"/>
                <a:gd name="connsiteY15" fmla="*/ 39250 h 606268"/>
                <a:gd name="connsiteX16" fmla="*/ 1157875 w 1156465"/>
                <a:gd name="connsiteY16" fmla="*/ 3154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606268">
                  <a:moveTo>
                    <a:pt x="1157875" y="3154"/>
                  </a:moveTo>
                  <a:cubicBezTo>
                    <a:pt x="1157875" y="4906"/>
                    <a:pt x="1157875" y="8761"/>
                    <a:pt x="1157875" y="12616"/>
                  </a:cubicBezTo>
                  <a:cubicBezTo>
                    <a:pt x="1157875" y="167863"/>
                    <a:pt x="1157875" y="323460"/>
                    <a:pt x="1158226" y="478706"/>
                  </a:cubicBezTo>
                  <a:cubicBezTo>
                    <a:pt x="1158226" y="493776"/>
                    <a:pt x="1152619" y="504990"/>
                    <a:pt x="1141404" y="513751"/>
                  </a:cubicBezTo>
                  <a:cubicBezTo>
                    <a:pt x="1112668" y="536530"/>
                    <a:pt x="1078675" y="547393"/>
                    <a:pt x="1043981" y="557556"/>
                  </a:cubicBezTo>
                  <a:cubicBezTo>
                    <a:pt x="965131" y="580335"/>
                    <a:pt x="884178" y="591199"/>
                    <a:pt x="802525" y="598909"/>
                  </a:cubicBezTo>
                  <a:cubicBezTo>
                    <a:pt x="710358" y="607670"/>
                    <a:pt x="617841" y="610473"/>
                    <a:pt x="525324" y="608371"/>
                  </a:cubicBezTo>
                  <a:cubicBezTo>
                    <a:pt x="393206" y="605217"/>
                    <a:pt x="261089" y="596105"/>
                    <a:pt x="132827" y="562112"/>
                  </a:cubicBezTo>
                  <a:cubicBezTo>
                    <a:pt x="98833" y="553351"/>
                    <a:pt x="66242" y="538632"/>
                    <a:pt x="34001" y="524615"/>
                  </a:cubicBezTo>
                  <a:cubicBezTo>
                    <a:pt x="10522" y="514101"/>
                    <a:pt x="-342" y="495878"/>
                    <a:pt x="8" y="467843"/>
                  </a:cubicBezTo>
                  <a:cubicBezTo>
                    <a:pt x="1410" y="316801"/>
                    <a:pt x="709" y="165760"/>
                    <a:pt x="709" y="14368"/>
                  </a:cubicBezTo>
                  <a:cubicBezTo>
                    <a:pt x="709" y="9812"/>
                    <a:pt x="709" y="5257"/>
                    <a:pt x="709" y="0"/>
                  </a:cubicBezTo>
                  <a:cubicBezTo>
                    <a:pt x="69046" y="48712"/>
                    <a:pt x="147545" y="62729"/>
                    <a:pt x="225694" y="76046"/>
                  </a:cubicBezTo>
                  <a:cubicBezTo>
                    <a:pt x="369026" y="100928"/>
                    <a:pt x="514110" y="105484"/>
                    <a:pt x="659193" y="101278"/>
                  </a:cubicBezTo>
                  <a:cubicBezTo>
                    <a:pt x="780797" y="97774"/>
                    <a:pt x="901700" y="87261"/>
                    <a:pt x="1020151" y="58174"/>
                  </a:cubicBezTo>
                  <a:cubicBezTo>
                    <a:pt x="1041177" y="52917"/>
                    <a:pt x="1062554" y="47660"/>
                    <a:pt x="1082530" y="39250"/>
                  </a:cubicBezTo>
                  <a:cubicBezTo>
                    <a:pt x="1107762" y="29087"/>
                    <a:pt x="1132293" y="15770"/>
                    <a:pt x="1157875" y="3154"/>
                  </a:cubicBezTo>
                  <a:close/>
                </a:path>
              </a:pathLst>
            </a:custGeom>
            <a:solidFill>
              <a:schemeClr val="bg1"/>
            </a:solidFill>
            <a:ln w="3502" cap="flat">
              <a:noFill/>
              <a:prstDash val="solid"/>
              <a:miter/>
            </a:ln>
          </p:spPr>
          <p:txBody>
            <a:bodyPr rtlCol="0" anchor="ctr"/>
            <a:lstStyle/>
            <a:p>
              <a:endParaRPr lang="en-US" sz="1050"/>
            </a:p>
          </p:txBody>
        </p:sp>
        <p:sp>
          <p:nvSpPr>
            <p:cNvPr id="120" name="Freeform: Shape 573">
              <a:extLst>
                <a:ext uri="{FF2B5EF4-FFF2-40B4-BE49-F238E27FC236}">
                  <a16:creationId xmlns:a16="http://schemas.microsoft.com/office/drawing/2014/main" id="{03E8BBE8-5983-4CD3-A73E-AF61D0F85C1F}"/>
                </a:ext>
              </a:extLst>
            </p:cNvPr>
            <p:cNvSpPr/>
            <p:nvPr/>
          </p:nvSpPr>
          <p:spPr>
            <a:xfrm>
              <a:off x="10657105" y="2506733"/>
              <a:ext cx="526142" cy="215513"/>
            </a:xfrm>
            <a:custGeom>
              <a:avLst/>
              <a:gdLst>
                <a:gd name="connsiteX0" fmla="*/ 365 w 1156465"/>
                <a:gd name="connsiteY0" fmla="*/ 0 h 606268"/>
                <a:gd name="connsiteX1" fmla="*/ 188554 w 1156465"/>
                <a:gd name="connsiteY1" fmla="*/ 69738 h 606268"/>
                <a:gd name="connsiteX2" fmla="*/ 443677 w 1156465"/>
                <a:gd name="connsiteY2" fmla="*/ 98825 h 606268"/>
                <a:gd name="connsiteX3" fmla="*/ 609787 w 1156465"/>
                <a:gd name="connsiteY3" fmla="*/ 102680 h 606268"/>
                <a:gd name="connsiteX4" fmla="*/ 1014199 w 1156465"/>
                <a:gd name="connsiteY4" fmla="*/ 59575 h 606268"/>
                <a:gd name="connsiteX5" fmla="*/ 1118982 w 1156465"/>
                <a:gd name="connsiteY5" fmla="*/ 23480 h 606268"/>
                <a:gd name="connsiteX6" fmla="*/ 1155779 w 1156465"/>
                <a:gd name="connsiteY6" fmla="*/ 1402 h 606268"/>
                <a:gd name="connsiteX7" fmla="*/ 1156480 w 1156465"/>
                <a:gd name="connsiteY7" fmla="*/ 14719 h 606268"/>
                <a:gd name="connsiteX8" fmla="*/ 1156830 w 1156465"/>
                <a:gd name="connsiteY8" fmla="*/ 479407 h 606268"/>
                <a:gd name="connsiteX9" fmla="*/ 1140359 w 1156465"/>
                <a:gd name="connsiteY9" fmla="*/ 513400 h 606268"/>
                <a:gd name="connsiteX10" fmla="*/ 1071322 w 1156465"/>
                <a:gd name="connsiteY10" fmla="*/ 548445 h 606268"/>
                <a:gd name="connsiteX11" fmla="*/ 864210 w 1156465"/>
                <a:gd name="connsiteY11" fmla="*/ 592601 h 606268"/>
                <a:gd name="connsiteX12" fmla="*/ 523227 w 1156465"/>
                <a:gd name="connsiteY12" fmla="*/ 608371 h 606268"/>
                <a:gd name="connsiteX13" fmla="*/ 147902 w 1156465"/>
                <a:gd name="connsiteY13" fmla="*/ 566668 h 606268"/>
                <a:gd name="connsiteX14" fmla="*/ 43119 w 1156465"/>
                <a:gd name="connsiteY14" fmla="*/ 530923 h 606268"/>
                <a:gd name="connsiteX15" fmla="*/ 18238 w 1156465"/>
                <a:gd name="connsiteY15" fmla="*/ 515503 h 606268"/>
                <a:gd name="connsiteX16" fmla="*/ 15 w 1156465"/>
                <a:gd name="connsiteY16" fmla="*/ 478356 h 606268"/>
                <a:gd name="connsiteX17" fmla="*/ 365 w 1156465"/>
                <a:gd name="connsiteY17" fmla="*/ 16120 h 606268"/>
                <a:gd name="connsiteX18" fmla="*/ 365 w 1156465"/>
                <a:gd name="connsiteY18" fmla="*/ 0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6465" h="606268">
                  <a:moveTo>
                    <a:pt x="365" y="0"/>
                  </a:moveTo>
                  <a:cubicBezTo>
                    <a:pt x="57838" y="42404"/>
                    <a:pt x="123020" y="56421"/>
                    <a:pt x="188554" y="69738"/>
                  </a:cubicBezTo>
                  <a:cubicBezTo>
                    <a:pt x="272660" y="86560"/>
                    <a:pt x="357818" y="95671"/>
                    <a:pt x="443677" y="98825"/>
                  </a:cubicBezTo>
                  <a:cubicBezTo>
                    <a:pt x="499047" y="100928"/>
                    <a:pt x="554417" y="103381"/>
                    <a:pt x="609787" y="102680"/>
                  </a:cubicBezTo>
                  <a:cubicBezTo>
                    <a:pt x="745759" y="100227"/>
                    <a:pt x="881381" y="92167"/>
                    <a:pt x="1014199" y="59575"/>
                  </a:cubicBezTo>
                  <a:cubicBezTo>
                    <a:pt x="1049945" y="50814"/>
                    <a:pt x="1084639" y="36797"/>
                    <a:pt x="1118982" y="23480"/>
                  </a:cubicBezTo>
                  <a:cubicBezTo>
                    <a:pt x="1131949" y="18573"/>
                    <a:pt x="1142813" y="9462"/>
                    <a:pt x="1155779" y="1402"/>
                  </a:cubicBezTo>
                  <a:cubicBezTo>
                    <a:pt x="1156129" y="5957"/>
                    <a:pt x="1156480" y="10163"/>
                    <a:pt x="1156480" y="14719"/>
                  </a:cubicBezTo>
                  <a:cubicBezTo>
                    <a:pt x="1156480" y="169615"/>
                    <a:pt x="1156480" y="324511"/>
                    <a:pt x="1156830" y="479407"/>
                  </a:cubicBezTo>
                  <a:cubicBezTo>
                    <a:pt x="1156830" y="494126"/>
                    <a:pt x="1152625" y="506392"/>
                    <a:pt x="1140359" y="513400"/>
                  </a:cubicBezTo>
                  <a:cubicBezTo>
                    <a:pt x="1117931" y="526367"/>
                    <a:pt x="1095503" y="539684"/>
                    <a:pt x="1071322" y="548445"/>
                  </a:cubicBezTo>
                  <a:cubicBezTo>
                    <a:pt x="1004387" y="572625"/>
                    <a:pt x="934649" y="583489"/>
                    <a:pt x="864210" y="592601"/>
                  </a:cubicBezTo>
                  <a:cubicBezTo>
                    <a:pt x="751016" y="606969"/>
                    <a:pt x="637472" y="610473"/>
                    <a:pt x="523227" y="608371"/>
                  </a:cubicBezTo>
                  <a:cubicBezTo>
                    <a:pt x="396717" y="606268"/>
                    <a:pt x="271258" y="596806"/>
                    <a:pt x="147902" y="566668"/>
                  </a:cubicBezTo>
                  <a:cubicBezTo>
                    <a:pt x="112157" y="557907"/>
                    <a:pt x="77813" y="543539"/>
                    <a:pt x="43119" y="530923"/>
                  </a:cubicBezTo>
                  <a:cubicBezTo>
                    <a:pt x="34008" y="527769"/>
                    <a:pt x="25948" y="521461"/>
                    <a:pt x="18238" y="515503"/>
                  </a:cubicBezTo>
                  <a:cubicBezTo>
                    <a:pt x="5622" y="506392"/>
                    <a:pt x="-336" y="494827"/>
                    <a:pt x="15" y="478356"/>
                  </a:cubicBezTo>
                  <a:cubicBezTo>
                    <a:pt x="365" y="324161"/>
                    <a:pt x="365" y="170316"/>
                    <a:pt x="365" y="16120"/>
                  </a:cubicBezTo>
                  <a:cubicBezTo>
                    <a:pt x="365" y="11565"/>
                    <a:pt x="365" y="7009"/>
                    <a:pt x="365" y="0"/>
                  </a:cubicBezTo>
                  <a:close/>
                </a:path>
              </a:pathLst>
            </a:custGeom>
            <a:solidFill>
              <a:schemeClr val="bg1"/>
            </a:solidFill>
            <a:ln w="3502" cap="flat">
              <a:noFill/>
              <a:prstDash val="solid"/>
              <a:miter/>
            </a:ln>
          </p:spPr>
          <p:txBody>
            <a:bodyPr rtlCol="0" anchor="ctr"/>
            <a:lstStyle/>
            <a:p>
              <a:endParaRPr lang="en-US" sz="1050"/>
            </a:p>
          </p:txBody>
        </p:sp>
        <p:sp>
          <p:nvSpPr>
            <p:cNvPr id="121" name="Freeform: Shape 574">
              <a:extLst>
                <a:ext uri="{FF2B5EF4-FFF2-40B4-BE49-F238E27FC236}">
                  <a16:creationId xmlns:a16="http://schemas.microsoft.com/office/drawing/2014/main" id="{7FE07867-3CFC-4C49-88F5-ACE699D7F1DD}"/>
                </a:ext>
              </a:extLst>
            </p:cNvPr>
            <p:cNvSpPr/>
            <p:nvPr/>
          </p:nvSpPr>
          <p:spPr>
            <a:xfrm>
              <a:off x="10656777" y="2095333"/>
              <a:ext cx="526142" cy="119150"/>
            </a:xfrm>
            <a:custGeom>
              <a:avLst/>
              <a:gdLst>
                <a:gd name="connsiteX0" fmla="*/ 576442 w 1156465"/>
                <a:gd name="connsiteY0" fmla="*/ 3504 h 245310"/>
                <a:gd name="connsiteX1" fmla="*/ 913920 w 1156465"/>
                <a:gd name="connsiteY1" fmla="*/ 26984 h 245310"/>
                <a:gd name="connsiteX2" fmla="*/ 1101758 w 1156465"/>
                <a:gd name="connsiteY2" fmla="*/ 75696 h 245310"/>
                <a:gd name="connsiteX3" fmla="*/ 1147666 w 1156465"/>
                <a:gd name="connsiteY3" fmla="*/ 105133 h 245310"/>
                <a:gd name="connsiteX4" fmla="*/ 1147666 w 1156465"/>
                <a:gd name="connsiteY4" fmla="*/ 147186 h 245310"/>
                <a:gd name="connsiteX5" fmla="*/ 1100706 w 1156465"/>
                <a:gd name="connsiteY5" fmla="*/ 176974 h 245310"/>
                <a:gd name="connsiteX6" fmla="*/ 926536 w 1156465"/>
                <a:gd name="connsiteY6" fmla="*/ 223233 h 245310"/>
                <a:gd name="connsiteX7" fmla="*/ 650386 w 1156465"/>
                <a:gd name="connsiteY7" fmla="*/ 247413 h 245310"/>
                <a:gd name="connsiteX8" fmla="*/ 230904 w 1156465"/>
                <a:gd name="connsiteY8" fmla="*/ 223233 h 245310"/>
                <a:gd name="connsiteX9" fmla="*/ 70401 w 1156465"/>
                <a:gd name="connsiteY9" fmla="*/ 182231 h 245310"/>
                <a:gd name="connsiteX10" fmla="*/ 19937 w 1156465"/>
                <a:gd name="connsiteY10" fmla="*/ 155247 h 245310"/>
                <a:gd name="connsiteX11" fmla="*/ 19236 w 1156465"/>
                <a:gd name="connsiteY11" fmla="*/ 98124 h 245310"/>
                <a:gd name="connsiteX12" fmla="*/ 98437 w 1156465"/>
                <a:gd name="connsiteY12" fmla="*/ 60276 h 245310"/>
                <a:gd name="connsiteX13" fmla="*/ 319917 w 1156465"/>
                <a:gd name="connsiteY13" fmla="*/ 17172 h 245310"/>
                <a:gd name="connsiteX14" fmla="*/ 576092 w 1156465"/>
                <a:gd name="connsiteY14" fmla="*/ 0 h 245310"/>
                <a:gd name="connsiteX15" fmla="*/ 576442 w 1156465"/>
                <a:gd name="connsiteY15" fmla="*/ 3504 h 24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6465" h="245310">
                  <a:moveTo>
                    <a:pt x="576442" y="3504"/>
                  </a:moveTo>
                  <a:cubicBezTo>
                    <a:pt x="689636" y="3855"/>
                    <a:pt x="802128" y="9812"/>
                    <a:pt x="913920" y="26984"/>
                  </a:cubicBezTo>
                  <a:cubicBezTo>
                    <a:pt x="978401" y="36797"/>
                    <a:pt x="1042182" y="49062"/>
                    <a:pt x="1101758" y="75696"/>
                  </a:cubicBezTo>
                  <a:cubicBezTo>
                    <a:pt x="1118228" y="83055"/>
                    <a:pt x="1133648" y="93569"/>
                    <a:pt x="1147666" y="105133"/>
                  </a:cubicBezTo>
                  <a:cubicBezTo>
                    <a:pt x="1162735" y="117749"/>
                    <a:pt x="1162735" y="134570"/>
                    <a:pt x="1147666" y="147186"/>
                  </a:cubicBezTo>
                  <a:cubicBezTo>
                    <a:pt x="1133648" y="159102"/>
                    <a:pt x="1117528" y="169615"/>
                    <a:pt x="1100706" y="176974"/>
                  </a:cubicBezTo>
                  <a:cubicBezTo>
                    <a:pt x="1044986" y="201856"/>
                    <a:pt x="986111" y="213771"/>
                    <a:pt x="926536" y="223233"/>
                  </a:cubicBezTo>
                  <a:cubicBezTo>
                    <a:pt x="835070" y="237951"/>
                    <a:pt x="742903" y="244960"/>
                    <a:pt x="650386" y="247413"/>
                  </a:cubicBezTo>
                  <a:cubicBezTo>
                    <a:pt x="509858" y="251268"/>
                    <a:pt x="370031" y="244960"/>
                    <a:pt x="230904" y="223233"/>
                  </a:cubicBezTo>
                  <a:cubicBezTo>
                    <a:pt x="176585" y="214472"/>
                    <a:pt x="122267" y="203257"/>
                    <a:pt x="70401" y="182231"/>
                  </a:cubicBezTo>
                  <a:cubicBezTo>
                    <a:pt x="52879" y="175222"/>
                    <a:pt x="35357" y="166110"/>
                    <a:pt x="19937" y="155247"/>
                  </a:cubicBezTo>
                  <a:cubicBezTo>
                    <a:pt x="-5996" y="137024"/>
                    <a:pt x="-7047" y="114946"/>
                    <a:pt x="19236" y="98124"/>
                  </a:cubicBezTo>
                  <a:cubicBezTo>
                    <a:pt x="43767" y="82354"/>
                    <a:pt x="70751" y="69738"/>
                    <a:pt x="98437" y="60276"/>
                  </a:cubicBezTo>
                  <a:cubicBezTo>
                    <a:pt x="170278" y="35745"/>
                    <a:pt x="244922" y="24181"/>
                    <a:pt x="319917" y="17172"/>
                  </a:cubicBezTo>
                  <a:cubicBezTo>
                    <a:pt x="405075" y="9462"/>
                    <a:pt x="490934" y="5607"/>
                    <a:pt x="576092" y="0"/>
                  </a:cubicBezTo>
                  <a:cubicBezTo>
                    <a:pt x="576442" y="1051"/>
                    <a:pt x="576442" y="2103"/>
                    <a:pt x="576442" y="3504"/>
                  </a:cubicBezTo>
                  <a:close/>
                </a:path>
              </a:pathLst>
            </a:custGeom>
            <a:solidFill>
              <a:schemeClr val="bg1">
                <a:lumMod val="75000"/>
              </a:schemeClr>
            </a:solidFill>
            <a:ln w="3502" cap="flat">
              <a:noFill/>
              <a:prstDash val="solid"/>
              <a:miter/>
            </a:ln>
          </p:spPr>
          <p:txBody>
            <a:bodyPr rtlCol="0" anchor="ctr"/>
            <a:lstStyle/>
            <a:p>
              <a:endParaRPr lang="en-US" sz="1050"/>
            </a:p>
          </p:txBody>
        </p:sp>
        <p:sp>
          <p:nvSpPr>
            <p:cNvPr id="122" name="Freeform: Shape 575">
              <a:extLst>
                <a:ext uri="{FF2B5EF4-FFF2-40B4-BE49-F238E27FC236}">
                  <a16:creationId xmlns:a16="http://schemas.microsoft.com/office/drawing/2014/main" id="{36C7DC75-4916-4A31-9AE4-1EBF15DE61D1}"/>
                </a:ext>
              </a:extLst>
            </p:cNvPr>
            <p:cNvSpPr/>
            <p:nvPr/>
          </p:nvSpPr>
          <p:spPr>
            <a:xfrm>
              <a:off x="10656844" y="2513912"/>
              <a:ext cx="526142" cy="62287"/>
            </a:xfrm>
            <a:custGeom>
              <a:avLst/>
              <a:gdLst>
                <a:gd name="connsiteX0" fmla="*/ 574909 w 1156465"/>
                <a:gd name="connsiteY0" fmla="*/ 177146 h 175221"/>
                <a:gd name="connsiteX1" fmla="*/ 204490 w 1156465"/>
                <a:gd name="connsiteY1" fmla="*/ 148409 h 175221"/>
                <a:gd name="connsiteX2" fmla="*/ 57303 w 1156465"/>
                <a:gd name="connsiteY2" fmla="*/ 106706 h 175221"/>
                <a:gd name="connsiteX3" fmla="*/ 13147 w 1156465"/>
                <a:gd name="connsiteY3" fmla="*/ 79372 h 175221"/>
                <a:gd name="connsiteX4" fmla="*/ 12096 w 1156465"/>
                <a:gd name="connsiteY4" fmla="*/ 33463 h 175221"/>
                <a:gd name="connsiteX5" fmla="*/ 52747 w 1156465"/>
                <a:gd name="connsiteY5" fmla="*/ 7180 h 175221"/>
                <a:gd name="connsiteX6" fmla="*/ 63261 w 1156465"/>
                <a:gd name="connsiteY6" fmla="*/ 7180 h 175221"/>
                <a:gd name="connsiteX7" fmla="*/ 314529 w 1156465"/>
                <a:gd name="connsiteY7" fmla="*/ 56593 h 175221"/>
                <a:gd name="connsiteX8" fmla="*/ 601893 w 1156465"/>
                <a:gd name="connsiteY8" fmla="*/ 68858 h 175221"/>
                <a:gd name="connsiteX9" fmla="*/ 981424 w 1156465"/>
                <a:gd name="connsiteY9" fmla="*/ 30309 h 175221"/>
                <a:gd name="connsiteX10" fmla="*/ 1079548 w 1156465"/>
                <a:gd name="connsiteY10" fmla="*/ 1924 h 175221"/>
                <a:gd name="connsiteX11" fmla="*/ 1090412 w 1156465"/>
                <a:gd name="connsiteY11" fmla="*/ 522 h 175221"/>
                <a:gd name="connsiteX12" fmla="*/ 1146833 w 1156465"/>
                <a:gd name="connsiteY12" fmla="*/ 34515 h 175221"/>
                <a:gd name="connsiteX13" fmla="*/ 1147184 w 1156465"/>
                <a:gd name="connsiteY13" fmla="*/ 76568 h 175221"/>
                <a:gd name="connsiteX14" fmla="*/ 1100224 w 1156465"/>
                <a:gd name="connsiteY14" fmla="*/ 106356 h 175221"/>
                <a:gd name="connsiteX15" fmla="*/ 922900 w 1156465"/>
                <a:gd name="connsiteY15" fmla="*/ 152965 h 175221"/>
                <a:gd name="connsiteX16" fmla="*/ 644297 w 1156465"/>
                <a:gd name="connsiteY16" fmla="*/ 176445 h 175221"/>
                <a:gd name="connsiteX17" fmla="*/ 574909 w 1156465"/>
                <a:gd name="connsiteY17" fmla="*/ 177146 h 17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465" h="175221">
                  <a:moveTo>
                    <a:pt x="574909" y="177146"/>
                  </a:moveTo>
                  <a:cubicBezTo>
                    <a:pt x="450852" y="178197"/>
                    <a:pt x="327145" y="170837"/>
                    <a:pt x="204490" y="148409"/>
                  </a:cubicBezTo>
                  <a:cubicBezTo>
                    <a:pt x="154026" y="139297"/>
                    <a:pt x="104263" y="128083"/>
                    <a:pt x="57303" y="106706"/>
                  </a:cubicBezTo>
                  <a:cubicBezTo>
                    <a:pt x="41533" y="99697"/>
                    <a:pt x="26464" y="90235"/>
                    <a:pt x="13147" y="79372"/>
                  </a:cubicBezTo>
                  <a:cubicBezTo>
                    <a:pt x="-4025" y="65354"/>
                    <a:pt x="-4375" y="47832"/>
                    <a:pt x="12096" y="33463"/>
                  </a:cubicBezTo>
                  <a:cubicBezTo>
                    <a:pt x="24011" y="22950"/>
                    <a:pt x="38730" y="15591"/>
                    <a:pt x="52747" y="7180"/>
                  </a:cubicBezTo>
                  <a:cubicBezTo>
                    <a:pt x="55551" y="5428"/>
                    <a:pt x="60107" y="6129"/>
                    <a:pt x="63261" y="7180"/>
                  </a:cubicBezTo>
                  <a:cubicBezTo>
                    <a:pt x="144914" y="34515"/>
                    <a:pt x="229371" y="47481"/>
                    <a:pt x="314529" y="56593"/>
                  </a:cubicBezTo>
                  <a:cubicBezTo>
                    <a:pt x="410200" y="66756"/>
                    <a:pt x="505871" y="70610"/>
                    <a:pt x="601893" y="68858"/>
                  </a:cubicBezTo>
                  <a:cubicBezTo>
                    <a:pt x="729455" y="66405"/>
                    <a:pt x="856315" y="58345"/>
                    <a:pt x="981424" y="30309"/>
                  </a:cubicBezTo>
                  <a:cubicBezTo>
                    <a:pt x="1014716" y="22950"/>
                    <a:pt x="1046957" y="11385"/>
                    <a:pt x="1079548" y="1924"/>
                  </a:cubicBezTo>
                  <a:cubicBezTo>
                    <a:pt x="1083053" y="872"/>
                    <a:pt x="1087959" y="-880"/>
                    <a:pt x="1090412" y="522"/>
                  </a:cubicBezTo>
                  <a:cubicBezTo>
                    <a:pt x="1109686" y="11385"/>
                    <a:pt x="1129662" y="21198"/>
                    <a:pt x="1146833" y="34515"/>
                  </a:cubicBezTo>
                  <a:cubicBezTo>
                    <a:pt x="1162253" y="46430"/>
                    <a:pt x="1161903" y="63952"/>
                    <a:pt x="1147184" y="76568"/>
                  </a:cubicBezTo>
                  <a:cubicBezTo>
                    <a:pt x="1133166" y="88483"/>
                    <a:pt x="1117046" y="98996"/>
                    <a:pt x="1100224" y="106356"/>
                  </a:cubicBezTo>
                  <a:cubicBezTo>
                    <a:pt x="1043803" y="131588"/>
                    <a:pt x="983526" y="143152"/>
                    <a:pt x="922900" y="152965"/>
                  </a:cubicBezTo>
                  <a:cubicBezTo>
                    <a:pt x="830733" y="167683"/>
                    <a:pt x="737515" y="175393"/>
                    <a:pt x="644297" y="176445"/>
                  </a:cubicBezTo>
                  <a:cubicBezTo>
                    <a:pt x="621168" y="177146"/>
                    <a:pt x="598038" y="177146"/>
                    <a:pt x="574909" y="177146"/>
                  </a:cubicBezTo>
                  <a:close/>
                </a:path>
              </a:pathLst>
            </a:custGeom>
            <a:solidFill>
              <a:schemeClr val="bg1">
                <a:lumMod val="75000"/>
              </a:schemeClr>
            </a:solidFill>
            <a:ln w="3502" cap="flat">
              <a:noFill/>
              <a:prstDash val="solid"/>
              <a:miter/>
            </a:ln>
          </p:spPr>
          <p:txBody>
            <a:bodyPr rtlCol="0" anchor="ctr"/>
            <a:lstStyle/>
            <a:p>
              <a:endParaRPr lang="en-US" sz="1050"/>
            </a:p>
          </p:txBody>
        </p:sp>
        <p:sp>
          <p:nvSpPr>
            <p:cNvPr id="123" name="Freeform: Shape 576">
              <a:extLst>
                <a:ext uri="{FF2B5EF4-FFF2-40B4-BE49-F238E27FC236}">
                  <a16:creationId xmlns:a16="http://schemas.microsoft.com/office/drawing/2014/main" id="{64CB2599-3439-440B-BF4A-E35D84B3B95D}"/>
                </a:ext>
              </a:extLst>
            </p:cNvPr>
            <p:cNvSpPr/>
            <p:nvPr/>
          </p:nvSpPr>
          <p:spPr>
            <a:xfrm>
              <a:off x="10656843" y="2333702"/>
              <a:ext cx="526142" cy="62287"/>
            </a:xfrm>
            <a:custGeom>
              <a:avLst/>
              <a:gdLst>
                <a:gd name="connsiteX0" fmla="*/ 587526 w 1156465"/>
                <a:gd name="connsiteY0" fmla="*/ 175794 h 175221"/>
                <a:gd name="connsiteX1" fmla="*/ 226919 w 1156465"/>
                <a:gd name="connsiteY1" fmla="*/ 149862 h 175221"/>
                <a:gd name="connsiteX2" fmla="*/ 42235 w 1156465"/>
                <a:gd name="connsiteY2" fmla="*/ 96944 h 175221"/>
                <a:gd name="connsiteX3" fmla="*/ 10345 w 1156465"/>
                <a:gd name="connsiteY3" fmla="*/ 73815 h 175221"/>
                <a:gd name="connsiteX4" fmla="*/ 9644 w 1156465"/>
                <a:gd name="connsiteY4" fmla="*/ 34566 h 175221"/>
                <a:gd name="connsiteX5" fmla="*/ 54851 w 1156465"/>
                <a:gd name="connsiteY5" fmla="*/ 4427 h 175221"/>
                <a:gd name="connsiteX6" fmla="*/ 65715 w 1156465"/>
                <a:gd name="connsiteY6" fmla="*/ 5128 h 175221"/>
                <a:gd name="connsiteX7" fmla="*/ 304368 w 1156465"/>
                <a:gd name="connsiteY7" fmla="*/ 53489 h 175221"/>
                <a:gd name="connsiteX8" fmla="*/ 608202 w 1156465"/>
                <a:gd name="connsiteY8" fmla="*/ 67157 h 175221"/>
                <a:gd name="connsiteX9" fmla="*/ 1000349 w 1156465"/>
                <a:gd name="connsiteY9" fmla="*/ 25103 h 175221"/>
                <a:gd name="connsiteX10" fmla="*/ 1079900 w 1156465"/>
                <a:gd name="connsiteY10" fmla="*/ 1273 h 175221"/>
                <a:gd name="connsiteX11" fmla="*/ 1096371 w 1156465"/>
                <a:gd name="connsiteY11" fmla="*/ 1624 h 175221"/>
                <a:gd name="connsiteX12" fmla="*/ 1141578 w 1156465"/>
                <a:gd name="connsiteY12" fmla="*/ 27557 h 175221"/>
                <a:gd name="connsiteX13" fmla="*/ 1141578 w 1156465"/>
                <a:gd name="connsiteY13" fmla="*/ 81525 h 175221"/>
                <a:gd name="connsiteX14" fmla="*/ 1045556 w 1156465"/>
                <a:gd name="connsiteY14" fmla="*/ 125330 h 175221"/>
                <a:gd name="connsiteX15" fmla="*/ 842299 w 1156465"/>
                <a:gd name="connsiteY15" fmla="*/ 163178 h 175221"/>
                <a:gd name="connsiteX16" fmla="*/ 587526 w 1156465"/>
                <a:gd name="connsiteY16" fmla="*/ 175794 h 17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175221">
                  <a:moveTo>
                    <a:pt x="587526" y="175794"/>
                  </a:moveTo>
                  <a:cubicBezTo>
                    <a:pt x="461366" y="176495"/>
                    <a:pt x="343617" y="169486"/>
                    <a:pt x="226919" y="149862"/>
                  </a:cubicBezTo>
                  <a:cubicBezTo>
                    <a:pt x="163489" y="139348"/>
                    <a:pt x="100059" y="126732"/>
                    <a:pt x="42235" y="96944"/>
                  </a:cubicBezTo>
                  <a:cubicBezTo>
                    <a:pt x="30671" y="90987"/>
                    <a:pt x="19807" y="82927"/>
                    <a:pt x="10345" y="73815"/>
                  </a:cubicBezTo>
                  <a:cubicBezTo>
                    <a:pt x="-2972" y="61199"/>
                    <a:pt x="-3673" y="46831"/>
                    <a:pt x="9644" y="34566"/>
                  </a:cubicBezTo>
                  <a:cubicBezTo>
                    <a:pt x="22961" y="22650"/>
                    <a:pt x="39432" y="13889"/>
                    <a:pt x="54851" y="4427"/>
                  </a:cubicBezTo>
                  <a:cubicBezTo>
                    <a:pt x="57305" y="3026"/>
                    <a:pt x="62211" y="3726"/>
                    <a:pt x="65715" y="5128"/>
                  </a:cubicBezTo>
                  <a:cubicBezTo>
                    <a:pt x="143163" y="32112"/>
                    <a:pt x="223415" y="44378"/>
                    <a:pt x="304368" y="53489"/>
                  </a:cubicBezTo>
                  <a:cubicBezTo>
                    <a:pt x="405295" y="65054"/>
                    <a:pt x="506924" y="68909"/>
                    <a:pt x="608202" y="67157"/>
                  </a:cubicBezTo>
                  <a:cubicBezTo>
                    <a:pt x="739969" y="65054"/>
                    <a:pt x="871386" y="55592"/>
                    <a:pt x="1000349" y="25103"/>
                  </a:cubicBezTo>
                  <a:cubicBezTo>
                    <a:pt x="1027333" y="18796"/>
                    <a:pt x="1053266" y="8983"/>
                    <a:pt x="1079900" y="1273"/>
                  </a:cubicBezTo>
                  <a:cubicBezTo>
                    <a:pt x="1085157" y="-128"/>
                    <a:pt x="1091815" y="-829"/>
                    <a:pt x="1096371" y="1624"/>
                  </a:cubicBezTo>
                  <a:cubicBezTo>
                    <a:pt x="1111791" y="9334"/>
                    <a:pt x="1127911" y="17043"/>
                    <a:pt x="1141578" y="27557"/>
                  </a:cubicBezTo>
                  <a:cubicBezTo>
                    <a:pt x="1164007" y="44378"/>
                    <a:pt x="1163656" y="63652"/>
                    <a:pt x="1141578" y="81525"/>
                  </a:cubicBezTo>
                  <a:cubicBezTo>
                    <a:pt x="1113192" y="104304"/>
                    <a:pt x="1079550" y="115168"/>
                    <a:pt x="1045556" y="125330"/>
                  </a:cubicBezTo>
                  <a:cubicBezTo>
                    <a:pt x="978972" y="144955"/>
                    <a:pt x="910986" y="155469"/>
                    <a:pt x="842299" y="163178"/>
                  </a:cubicBezTo>
                  <a:cubicBezTo>
                    <a:pt x="755389" y="171940"/>
                    <a:pt x="667778" y="176846"/>
                    <a:pt x="587526" y="175794"/>
                  </a:cubicBezTo>
                  <a:close/>
                </a:path>
              </a:pathLst>
            </a:custGeom>
            <a:solidFill>
              <a:schemeClr val="bg1">
                <a:lumMod val="75000"/>
              </a:schemeClr>
            </a:solidFill>
            <a:ln w="3502" cap="flat">
              <a:noFill/>
              <a:prstDash val="solid"/>
              <a:miter/>
            </a:ln>
          </p:spPr>
          <p:txBody>
            <a:bodyPr rtlCol="0" anchor="ctr"/>
            <a:lstStyle/>
            <a:p>
              <a:endParaRPr lang="en-US" sz="1050"/>
            </a:p>
          </p:txBody>
        </p:sp>
      </p:grpSp>
      <p:grpSp>
        <p:nvGrpSpPr>
          <p:cNvPr id="124" name="Group 123"/>
          <p:cNvGrpSpPr/>
          <p:nvPr/>
        </p:nvGrpSpPr>
        <p:grpSpPr>
          <a:xfrm>
            <a:off x="6392105" y="2507028"/>
            <a:ext cx="394855" cy="470185"/>
            <a:chOff x="10656777" y="2095333"/>
            <a:chExt cx="526473" cy="626913"/>
          </a:xfrm>
        </p:grpSpPr>
        <p:sp>
          <p:nvSpPr>
            <p:cNvPr id="125" name="Freeform: Shape 571">
              <a:extLst>
                <a:ext uri="{FF2B5EF4-FFF2-40B4-BE49-F238E27FC236}">
                  <a16:creationId xmlns:a16="http://schemas.microsoft.com/office/drawing/2014/main" id="{160856CE-5B35-46AE-A75A-7DA58BAB1FAD}"/>
                </a:ext>
              </a:extLst>
            </p:cNvPr>
            <p:cNvSpPr/>
            <p:nvPr/>
          </p:nvSpPr>
          <p:spPr>
            <a:xfrm>
              <a:off x="10656935" y="2144773"/>
              <a:ext cx="526142" cy="215513"/>
            </a:xfrm>
            <a:custGeom>
              <a:avLst/>
              <a:gdLst>
                <a:gd name="connsiteX0" fmla="*/ 701 w 1156465"/>
                <a:gd name="connsiteY0" fmla="*/ 0 h 606268"/>
                <a:gd name="connsiteX1" fmla="*/ 143682 w 1156465"/>
                <a:gd name="connsiteY1" fmla="*/ 60977 h 606268"/>
                <a:gd name="connsiteX2" fmla="*/ 393899 w 1156465"/>
                <a:gd name="connsiteY2" fmla="*/ 96723 h 606268"/>
                <a:gd name="connsiteX3" fmla="*/ 619935 w 1156465"/>
                <a:gd name="connsiteY3" fmla="*/ 103381 h 606268"/>
                <a:gd name="connsiteX4" fmla="*/ 1035562 w 1156465"/>
                <a:gd name="connsiteY4" fmla="*/ 55721 h 606268"/>
                <a:gd name="connsiteX5" fmla="*/ 1157867 w 1156465"/>
                <a:gd name="connsiteY5" fmla="*/ 350 h 606268"/>
                <a:gd name="connsiteX6" fmla="*/ 1157867 w 1156465"/>
                <a:gd name="connsiteY6" fmla="*/ 15069 h 606268"/>
                <a:gd name="connsiteX7" fmla="*/ 1158217 w 1156465"/>
                <a:gd name="connsiteY7" fmla="*/ 477305 h 606268"/>
                <a:gd name="connsiteX8" fmla="*/ 1136490 w 1156465"/>
                <a:gd name="connsiteY8" fmla="*/ 519007 h 606268"/>
                <a:gd name="connsiteX9" fmla="*/ 1049229 w 1156465"/>
                <a:gd name="connsiteY9" fmla="*/ 557206 h 606268"/>
                <a:gd name="connsiteX10" fmla="*/ 819338 w 1156465"/>
                <a:gd name="connsiteY10" fmla="*/ 598558 h 606268"/>
                <a:gd name="connsiteX11" fmla="*/ 524264 w 1156465"/>
                <a:gd name="connsiteY11" fmla="*/ 609072 h 606268"/>
                <a:gd name="connsiteX12" fmla="*/ 129314 w 1156465"/>
                <a:gd name="connsiteY12" fmla="*/ 562112 h 606268"/>
                <a:gd name="connsiteX13" fmla="*/ 31890 w 1156465"/>
                <a:gd name="connsiteY13" fmla="*/ 524264 h 606268"/>
                <a:gd name="connsiteX14" fmla="*/ 0 w 1156465"/>
                <a:gd name="connsiteY14" fmla="*/ 469945 h 606268"/>
                <a:gd name="connsiteX15" fmla="*/ 701 w 1156465"/>
                <a:gd name="connsiteY15" fmla="*/ 15420 h 606268"/>
                <a:gd name="connsiteX16" fmla="*/ 701 w 1156465"/>
                <a:gd name="connsiteY16" fmla="*/ 0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606268">
                  <a:moveTo>
                    <a:pt x="701" y="0"/>
                  </a:moveTo>
                  <a:cubicBezTo>
                    <a:pt x="43805" y="34344"/>
                    <a:pt x="93568" y="48712"/>
                    <a:pt x="143682" y="60977"/>
                  </a:cubicBezTo>
                  <a:cubicBezTo>
                    <a:pt x="226036" y="80953"/>
                    <a:pt x="309442" y="92517"/>
                    <a:pt x="393899" y="96723"/>
                  </a:cubicBezTo>
                  <a:cubicBezTo>
                    <a:pt x="469244" y="100577"/>
                    <a:pt x="544590" y="104432"/>
                    <a:pt x="619935" y="103381"/>
                  </a:cubicBezTo>
                  <a:cubicBezTo>
                    <a:pt x="759762" y="101278"/>
                    <a:pt x="899239" y="91466"/>
                    <a:pt x="1035562" y="55721"/>
                  </a:cubicBezTo>
                  <a:cubicBezTo>
                    <a:pt x="1078667" y="44506"/>
                    <a:pt x="1120369" y="30138"/>
                    <a:pt x="1157867" y="350"/>
                  </a:cubicBezTo>
                  <a:cubicBezTo>
                    <a:pt x="1157867" y="6308"/>
                    <a:pt x="1157867" y="10864"/>
                    <a:pt x="1157867" y="15069"/>
                  </a:cubicBezTo>
                  <a:cubicBezTo>
                    <a:pt x="1157867" y="169264"/>
                    <a:pt x="1157516" y="323109"/>
                    <a:pt x="1158217" y="477305"/>
                  </a:cubicBezTo>
                  <a:cubicBezTo>
                    <a:pt x="1158217" y="496579"/>
                    <a:pt x="1150858" y="508845"/>
                    <a:pt x="1136490" y="519007"/>
                  </a:cubicBezTo>
                  <a:cubicBezTo>
                    <a:pt x="1109856" y="537581"/>
                    <a:pt x="1079718" y="548094"/>
                    <a:pt x="1049229" y="557206"/>
                  </a:cubicBezTo>
                  <a:cubicBezTo>
                    <a:pt x="974234" y="579284"/>
                    <a:pt x="897137" y="590148"/>
                    <a:pt x="819338" y="598558"/>
                  </a:cubicBezTo>
                  <a:cubicBezTo>
                    <a:pt x="721214" y="609072"/>
                    <a:pt x="622739" y="610824"/>
                    <a:pt x="524264" y="609072"/>
                  </a:cubicBezTo>
                  <a:cubicBezTo>
                    <a:pt x="391095" y="606618"/>
                    <a:pt x="258628" y="596806"/>
                    <a:pt x="129314" y="562112"/>
                  </a:cubicBezTo>
                  <a:cubicBezTo>
                    <a:pt x="96022" y="553001"/>
                    <a:pt x="63781" y="538632"/>
                    <a:pt x="31890" y="524264"/>
                  </a:cubicBezTo>
                  <a:cubicBezTo>
                    <a:pt x="9462" y="514452"/>
                    <a:pt x="0" y="496579"/>
                    <a:pt x="0" y="469945"/>
                  </a:cubicBezTo>
                  <a:cubicBezTo>
                    <a:pt x="1051" y="318554"/>
                    <a:pt x="701" y="166811"/>
                    <a:pt x="701" y="15420"/>
                  </a:cubicBezTo>
                  <a:cubicBezTo>
                    <a:pt x="701" y="11214"/>
                    <a:pt x="701" y="6658"/>
                    <a:pt x="701" y="0"/>
                  </a:cubicBezTo>
                  <a:close/>
                </a:path>
              </a:pathLst>
            </a:custGeom>
            <a:solidFill>
              <a:schemeClr val="bg1"/>
            </a:solidFill>
            <a:ln w="3502" cap="flat">
              <a:solidFill>
                <a:schemeClr val="bg1"/>
              </a:solidFill>
              <a:prstDash val="solid"/>
              <a:miter/>
            </a:ln>
          </p:spPr>
          <p:txBody>
            <a:bodyPr rtlCol="0" anchor="ctr"/>
            <a:lstStyle/>
            <a:p>
              <a:endParaRPr lang="en-US" sz="1050"/>
            </a:p>
          </p:txBody>
        </p:sp>
        <p:sp>
          <p:nvSpPr>
            <p:cNvPr id="126" name="Freeform: Shape 572">
              <a:extLst>
                <a:ext uri="{FF2B5EF4-FFF2-40B4-BE49-F238E27FC236}">
                  <a16:creationId xmlns:a16="http://schemas.microsoft.com/office/drawing/2014/main" id="{AEB27E77-7C35-4BC5-B723-DE0880B7A7E0}"/>
                </a:ext>
              </a:extLst>
            </p:cNvPr>
            <p:cNvSpPr/>
            <p:nvPr/>
          </p:nvSpPr>
          <p:spPr>
            <a:xfrm>
              <a:off x="10657108" y="2325949"/>
              <a:ext cx="526142" cy="215513"/>
            </a:xfrm>
            <a:custGeom>
              <a:avLst/>
              <a:gdLst>
                <a:gd name="connsiteX0" fmla="*/ 1157875 w 1156465"/>
                <a:gd name="connsiteY0" fmla="*/ 3154 h 606268"/>
                <a:gd name="connsiteX1" fmla="*/ 1157875 w 1156465"/>
                <a:gd name="connsiteY1" fmla="*/ 12616 h 606268"/>
                <a:gd name="connsiteX2" fmla="*/ 1158226 w 1156465"/>
                <a:gd name="connsiteY2" fmla="*/ 478706 h 606268"/>
                <a:gd name="connsiteX3" fmla="*/ 1141404 w 1156465"/>
                <a:gd name="connsiteY3" fmla="*/ 513751 h 606268"/>
                <a:gd name="connsiteX4" fmla="*/ 1043981 w 1156465"/>
                <a:gd name="connsiteY4" fmla="*/ 557556 h 606268"/>
                <a:gd name="connsiteX5" fmla="*/ 802525 w 1156465"/>
                <a:gd name="connsiteY5" fmla="*/ 598909 h 606268"/>
                <a:gd name="connsiteX6" fmla="*/ 525324 w 1156465"/>
                <a:gd name="connsiteY6" fmla="*/ 608371 h 606268"/>
                <a:gd name="connsiteX7" fmla="*/ 132827 w 1156465"/>
                <a:gd name="connsiteY7" fmla="*/ 562112 h 606268"/>
                <a:gd name="connsiteX8" fmla="*/ 34001 w 1156465"/>
                <a:gd name="connsiteY8" fmla="*/ 524615 h 606268"/>
                <a:gd name="connsiteX9" fmla="*/ 8 w 1156465"/>
                <a:gd name="connsiteY9" fmla="*/ 467843 h 606268"/>
                <a:gd name="connsiteX10" fmla="*/ 709 w 1156465"/>
                <a:gd name="connsiteY10" fmla="*/ 14368 h 606268"/>
                <a:gd name="connsiteX11" fmla="*/ 709 w 1156465"/>
                <a:gd name="connsiteY11" fmla="*/ 0 h 606268"/>
                <a:gd name="connsiteX12" fmla="*/ 225694 w 1156465"/>
                <a:gd name="connsiteY12" fmla="*/ 76046 h 606268"/>
                <a:gd name="connsiteX13" fmla="*/ 659193 w 1156465"/>
                <a:gd name="connsiteY13" fmla="*/ 101278 h 606268"/>
                <a:gd name="connsiteX14" fmla="*/ 1020151 w 1156465"/>
                <a:gd name="connsiteY14" fmla="*/ 58174 h 606268"/>
                <a:gd name="connsiteX15" fmla="*/ 1082530 w 1156465"/>
                <a:gd name="connsiteY15" fmla="*/ 39250 h 606268"/>
                <a:gd name="connsiteX16" fmla="*/ 1157875 w 1156465"/>
                <a:gd name="connsiteY16" fmla="*/ 3154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606268">
                  <a:moveTo>
                    <a:pt x="1157875" y="3154"/>
                  </a:moveTo>
                  <a:cubicBezTo>
                    <a:pt x="1157875" y="4906"/>
                    <a:pt x="1157875" y="8761"/>
                    <a:pt x="1157875" y="12616"/>
                  </a:cubicBezTo>
                  <a:cubicBezTo>
                    <a:pt x="1157875" y="167863"/>
                    <a:pt x="1157875" y="323460"/>
                    <a:pt x="1158226" y="478706"/>
                  </a:cubicBezTo>
                  <a:cubicBezTo>
                    <a:pt x="1158226" y="493776"/>
                    <a:pt x="1152619" y="504990"/>
                    <a:pt x="1141404" y="513751"/>
                  </a:cubicBezTo>
                  <a:cubicBezTo>
                    <a:pt x="1112668" y="536530"/>
                    <a:pt x="1078675" y="547393"/>
                    <a:pt x="1043981" y="557556"/>
                  </a:cubicBezTo>
                  <a:cubicBezTo>
                    <a:pt x="965131" y="580335"/>
                    <a:pt x="884178" y="591199"/>
                    <a:pt x="802525" y="598909"/>
                  </a:cubicBezTo>
                  <a:cubicBezTo>
                    <a:pt x="710358" y="607670"/>
                    <a:pt x="617841" y="610473"/>
                    <a:pt x="525324" y="608371"/>
                  </a:cubicBezTo>
                  <a:cubicBezTo>
                    <a:pt x="393206" y="605217"/>
                    <a:pt x="261089" y="596105"/>
                    <a:pt x="132827" y="562112"/>
                  </a:cubicBezTo>
                  <a:cubicBezTo>
                    <a:pt x="98833" y="553351"/>
                    <a:pt x="66242" y="538632"/>
                    <a:pt x="34001" y="524615"/>
                  </a:cubicBezTo>
                  <a:cubicBezTo>
                    <a:pt x="10522" y="514101"/>
                    <a:pt x="-342" y="495878"/>
                    <a:pt x="8" y="467843"/>
                  </a:cubicBezTo>
                  <a:cubicBezTo>
                    <a:pt x="1410" y="316801"/>
                    <a:pt x="709" y="165760"/>
                    <a:pt x="709" y="14368"/>
                  </a:cubicBezTo>
                  <a:cubicBezTo>
                    <a:pt x="709" y="9812"/>
                    <a:pt x="709" y="5257"/>
                    <a:pt x="709" y="0"/>
                  </a:cubicBezTo>
                  <a:cubicBezTo>
                    <a:pt x="69046" y="48712"/>
                    <a:pt x="147545" y="62729"/>
                    <a:pt x="225694" y="76046"/>
                  </a:cubicBezTo>
                  <a:cubicBezTo>
                    <a:pt x="369026" y="100928"/>
                    <a:pt x="514110" y="105484"/>
                    <a:pt x="659193" y="101278"/>
                  </a:cubicBezTo>
                  <a:cubicBezTo>
                    <a:pt x="780797" y="97774"/>
                    <a:pt x="901700" y="87261"/>
                    <a:pt x="1020151" y="58174"/>
                  </a:cubicBezTo>
                  <a:cubicBezTo>
                    <a:pt x="1041177" y="52917"/>
                    <a:pt x="1062554" y="47660"/>
                    <a:pt x="1082530" y="39250"/>
                  </a:cubicBezTo>
                  <a:cubicBezTo>
                    <a:pt x="1107762" y="29087"/>
                    <a:pt x="1132293" y="15770"/>
                    <a:pt x="1157875" y="3154"/>
                  </a:cubicBezTo>
                  <a:close/>
                </a:path>
              </a:pathLst>
            </a:custGeom>
            <a:solidFill>
              <a:schemeClr val="bg1"/>
            </a:solidFill>
            <a:ln w="3502" cap="flat">
              <a:noFill/>
              <a:prstDash val="solid"/>
              <a:miter/>
            </a:ln>
          </p:spPr>
          <p:txBody>
            <a:bodyPr rtlCol="0" anchor="ctr"/>
            <a:lstStyle/>
            <a:p>
              <a:endParaRPr lang="en-US" sz="1050"/>
            </a:p>
          </p:txBody>
        </p:sp>
        <p:sp>
          <p:nvSpPr>
            <p:cNvPr id="127" name="Freeform: Shape 573">
              <a:extLst>
                <a:ext uri="{FF2B5EF4-FFF2-40B4-BE49-F238E27FC236}">
                  <a16:creationId xmlns:a16="http://schemas.microsoft.com/office/drawing/2014/main" id="{03E8BBE8-5983-4CD3-A73E-AF61D0F85C1F}"/>
                </a:ext>
              </a:extLst>
            </p:cNvPr>
            <p:cNvSpPr/>
            <p:nvPr/>
          </p:nvSpPr>
          <p:spPr>
            <a:xfrm>
              <a:off x="10657105" y="2506733"/>
              <a:ext cx="526142" cy="215513"/>
            </a:xfrm>
            <a:custGeom>
              <a:avLst/>
              <a:gdLst>
                <a:gd name="connsiteX0" fmla="*/ 365 w 1156465"/>
                <a:gd name="connsiteY0" fmla="*/ 0 h 606268"/>
                <a:gd name="connsiteX1" fmla="*/ 188554 w 1156465"/>
                <a:gd name="connsiteY1" fmla="*/ 69738 h 606268"/>
                <a:gd name="connsiteX2" fmla="*/ 443677 w 1156465"/>
                <a:gd name="connsiteY2" fmla="*/ 98825 h 606268"/>
                <a:gd name="connsiteX3" fmla="*/ 609787 w 1156465"/>
                <a:gd name="connsiteY3" fmla="*/ 102680 h 606268"/>
                <a:gd name="connsiteX4" fmla="*/ 1014199 w 1156465"/>
                <a:gd name="connsiteY4" fmla="*/ 59575 h 606268"/>
                <a:gd name="connsiteX5" fmla="*/ 1118982 w 1156465"/>
                <a:gd name="connsiteY5" fmla="*/ 23480 h 606268"/>
                <a:gd name="connsiteX6" fmla="*/ 1155779 w 1156465"/>
                <a:gd name="connsiteY6" fmla="*/ 1402 h 606268"/>
                <a:gd name="connsiteX7" fmla="*/ 1156480 w 1156465"/>
                <a:gd name="connsiteY7" fmla="*/ 14719 h 606268"/>
                <a:gd name="connsiteX8" fmla="*/ 1156830 w 1156465"/>
                <a:gd name="connsiteY8" fmla="*/ 479407 h 606268"/>
                <a:gd name="connsiteX9" fmla="*/ 1140359 w 1156465"/>
                <a:gd name="connsiteY9" fmla="*/ 513400 h 606268"/>
                <a:gd name="connsiteX10" fmla="*/ 1071322 w 1156465"/>
                <a:gd name="connsiteY10" fmla="*/ 548445 h 606268"/>
                <a:gd name="connsiteX11" fmla="*/ 864210 w 1156465"/>
                <a:gd name="connsiteY11" fmla="*/ 592601 h 606268"/>
                <a:gd name="connsiteX12" fmla="*/ 523227 w 1156465"/>
                <a:gd name="connsiteY12" fmla="*/ 608371 h 606268"/>
                <a:gd name="connsiteX13" fmla="*/ 147902 w 1156465"/>
                <a:gd name="connsiteY13" fmla="*/ 566668 h 606268"/>
                <a:gd name="connsiteX14" fmla="*/ 43119 w 1156465"/>
                <a:gd name="connsiteY14" fmla="*/ 530923 h 606268"/>
                <a:gd name="connsiteX15" fmla="*/ 18238 w 1156465"/>
                <a:gd name="connsiteY15" fmla="*/ 515503 h 606268"/>
                <a:gd name="connsiteX16" fmla="*/ 15 w 1156465"/>
                <a:gd name="connsiteY16" fmla="*/ 478356 h 606268"/>
                <a:gd name="connsiteX17" fmla="*/ 365 w 1156465"/>
                <a:gd name="connsiteY17" fmla="*/ 16120 h 606268"/>
                <a:gd name="connsiteX18" fmla="*/ 365 w 1156465"/>
                <a:gd name="connsiteY18" fmla="*/ 0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6465" h="606268">
                  <a:moveTo>
                    <a:pt x="365" y="0"/>
                  </a:moveTo>
                  <a:cubicBezTo>
                    <a:pt x="57838" y="42404"/>
                    <a:pt x="123020" y="56421"/>
                    <a:pt x="188554" y="69738"/>
                  </a:cubicBezTo>
                  <a:cubicBezTo>
                    <a:pt x="272660" y="86560"/>
                    <a:pt x="357818" y="95671"/>
                    <a:pt x="443677" y="98825"/>
                  </a:cubicBezTo>
                  <a:cubicBezTo>
                    <a:pt x="499047" y="100928"/>
                    <a:pt x="554417" y="103381"/>
                    <a:pt x="609787" y="102680"/>
                  </a:cubicBezTo>
                  <a:cubicBezTo>
                    <a:pt x="745759" y="100227"/>
                    <a:pt x="881381" y="92167"/>
                    <a:pt x="1014199" y="59575"/>
                  </a:cubicBezTo>
                  <a:cubicBezTo>
                    <a:pt x="1049945" y="50814"/>
                    <a:pt x="1084639" y="36797"/>
                    <a:pt x="1118982" y="23480"/>
                  </a:cubicBezTo>
                  <a:cubicBezTo>
                    <a:pt x="1131949" y="18573"/>
                    <a:pt x="1142813" y="9462"/>
                    <a:pt x="1155779" y="1402"/>
                  </a:cubicBezTo>
                  <a:cubicBezTo>
                    <a:pt x="1156129" y="5957"/>
                    <a:pt x="1156480" y="10163"/>
                    <a:pt x="1156480" y="14719"/>
                  </a:cubicBezTo>
                  <a:cubicBezTo>
                    <a:pt x="1156480" y="169615"/>
                    <a:pt x="1156480" y="324511"/>
                    <a:pt x="1156830" y="479407"/>
                  </a:cubicBezTo>
                  <a:cubicBezTo>
                    <a:pt x="1156830" y="494126"/>
                    <a:pt x="1152625" y="506392"/>
                    <a:pt x="1140359" y="513400"/>
                  </a:cubicBezTo>
                  <a:cubicBezTo>
                    <a:pt x="1117931" y="526367"/>
                    <a:pt x="1095503" y="539684"/>
                    <a:pt x="1071322" y="548445"/>
                  </a:cubicBezTo>
                  <a:cubicBezTo>
                    <a:pt x="1004387" y="572625"/>
                    <a:pt x="934649" y="583489"/>
                    <a:pt x="864210" y="592601"/>
                  </a:cubicBezTo>
                  <a:cubicBezTo>
                    <a:pt x="751016" y="606969"/>
                    <a:pt x="637472" y="610473"/>
                    <a:pt x="523227" y="608371"/>
                  </a:cubicBezTo>
                  <a:cubicBezTo>
                    <a:pt x="396717" y="606268"/>
                    <a:pt x="271258" y="596806"/>
                    <a:pt x="147902" y="566668"/>
                  </a:cubicBezTo>
                  <a:cubicBezTo>
                    <a:pt x="112157" y="557907"/>
                    <a:pt x="77813" y="543539"/>
                    <a:pt x="43119" y="530923"/>
                  </a:cubicBezTo>
                  <a:cubicBezTo>
                    <a:pt x="34008" y="527769"/>
                    <a:pt x="25948" y="521461"/>
                    <a:pt x="18238" y="515503"/>
                  </a:cubicBezTo>
                  <a:cubicBezTo>
                    <a:pt x="5622" y="506392"/>
                    <a:pt x="-336" y="494827"/>
                    <a:pt x="15" y="478356"/>
                  </a:cubicBezTo>
                  <a:cubicBezTo>
                    <a:pt x="365" y="324161"/>
                    <a:pt x="365" y="170316"/>
                    <a:pt x="365" y="16120"/>
                  </a:cubicBezTo>
                  <a:cubicBezTo>
                    <a:pt x="365" y="11565"/>
                    <a:pt x="365" y="7009"/>
                    <a:pt x="365" y="0"/>
                  </a:cubicBezTo>
                  <a:close/>
                </a:path>
              </a:pathLst>
            </a:custGeom>
            <a:solidFill>
              <a:schemeClr val="bg1"/>
            </a:solidFill>
            <a:ln w="3502" cap="flat">
              <a:noFill/>
              <a:prstDash val="solid"/>
              <a:miter/>
            </a:ln>
          </p:spPr>
          <p:txBody>
            <a:bodyPr rtlCol="0" anchor="ctr"/>
            <a:lstStyle/>
            <a:p>
              <a:endParaRPr lang="en-US" sz="1050"/>
            </a:p>
          </p:txBody>
        </p:sp>
        <p:sp>
          <p:nvSpPr>
            <p:cNvPr id="128" name="Freeform: Shape 574">
              <a:extLst>
                <a:ext uri="{FF2B5EF4-FFF2-40B4-BE49-F238E27FC236}">
                  <a16:creationId xmlns:a16="http://schemas.microsoft.com/office/drawing/2014/main" id="{7FE07867-3CFC-4C49-88F5-ACE699D7F1DD}"/>
                </a:ext>
              </a:extLst>
            </p:cNvPr>
            <p:cNvSpPr/>
            <p:nvPr/>
          </p:nvSpPr>
          <p:spPr>
            <a:xfrm>
              <a:off x="10656777" y="2095333"/>
              <a:ext cx="526142" cy="119150"/>
            </a:xfrm>
            <a:custGeom>
              <a:avLst/>
              <a:gdLst>
                <a:gd name="connsiteX0" fmla="*/ 576442 w 1156465"/>
                <a:gd name="connsiteY0" fmla="*/ 3504 h 245310"/>
                <a:gd name="connsiteX1" fmla="*/ 913920 w 1156465"/>
                <a:gd name="connsiteY1" fmla="*/ 26984 h 245310"/>
                <a:gd name="connsiteX2" fmla="*/ 1101758 w 1156465"/>
                <a:gd name="connsiteY2" fmla="*/ 75696 h 245310"/>
                <a:gd name="connsiteX3" fmla="*/ 1147666 w 1156465"/>
                <a:gd name="connsiteY3" fmla="*/ 105133 h 245310"/>
                <a:gd name="connsiteX4" fmla="*/ 1147666 w 1156465"/>
                <a:gd name="connsiteY4" fmla="*/ 147186 h 245310"/>
                <a:gd name="connsiteX5" fmla="*/ 1100706 w 1156465"/>
                <a:gd name="connsiteY5" fmla="*/ 176974 h 245310"/>
                <a:gd name="connsiteX6" fmla="*/ 926536 w 1156465"/>
                <a:gd name="connsiteY6" fmla="*/ 223233 h 245310"/>
                <a:gd name="connsiteX7" fmla="*/ 650386 w 1156465"/>
                <a:gd name="connsiteY7" fmla="*/ 247413 h 245310"/>
                <a:gd name="connsiteX8" fmla="*/ 230904 w 1156465"/>
                <a:gd name="connsiteY8" fmla="*/ 223233 h 245310"/>
                <a:gd name="connsiteX9" fmla="*/ 70401 w 1156465"/>
                <a:gd name="connsiteY9" fmla="*/ 182231 h 245310"/>
                <a:gd name="connsiteX10" fmla="*/ 19937 w 1156465"/>
                <a:gd name="connsiteY10" fmla="*/ 155247 h 245310"/>
                <a:gd name="connsiteX11" fmla="*/ 19236 w 1156465"/>
                <a:gd name="connsiteY11" fmla="*/ 98124 h 245310"/>
                <a:gd name="connsiteX12" fmla="*/ 98437 w 1156465"/>
                <a:gd name="connsiteY12" fmla="*/ 60276 h 245310"/>
                <a:gd name="connsiteX13" fmla="*/ 319917 w 1156465"/>
                <a:gd name="connsiteY13" fmla="*/ 17172 h 245310"/>
                <a:gd name="connsiteX14" fmla="*/ 576092 w 1156465"/>
                <a:gd name="connsiteY14" fmla="*/ 0 h 245310"/>
                <a:gd name="connsiteX15" fmla="*/ 576442 w 1156465"/>
                <a:gd name="connsiteY15" fmla="*/ 3504 h 24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6465" h="245310">
                  <a:moveTo>
                    <a:pt x="576442" y="3504"/>
                  </a:moveTo>
                  <a:cubicBezTo>
                    <a:pt x="689636" y="3855"/>
                    <a:pt x="802128" y="9812"/>
                    <a:pt x="913920" y="26984"/>
                  </a:cubicBezTo>
                  <a:cubicBezTo>
                    <a:pt x="978401" y="36797"/>
                    <a:pt x="1042182" y="49062"/>
                    <a:pt x="1101758" y="75696"/>
                  </a:cubicBezTo>
                  <a:cubicBezTo>
                    <a:pt x="1118228" y="83055"/>
                    <a:pt x="1133648" y="93569"/>
                    <a:pt x="1147666" y="105133"/>
                  </a:cubicBezTo>
                  <a:cubicBezTo>
                    <a:pt x="1162735" y="117749"/>
                    <a:pt x="1162735" y="134570"/>
                    <a:pt x="1147666" y="147186"/>
                  </a:cubicBezTo>
                  <a:cubicBezTo>
                    <a:pt x="1133648" y="159102"/>
                    <a:pt x="1117528" y="169615"/>
                    <a:pt x="1100706" y="176974"/>
                  </a:cubicBezTo>
                  <a:cubicBezTo>
                    <a:pt x="1044986" y="201856"/>
                    <a:pt x="986111" y="213771"/>
                    <a:pt x="926536" y="223233"/>
                  </a:cubicBezTo>
                  <a:cubicBezTo>
                    <a:pt x="835070" y="237951"/>
                    <a:pt x="742903" y="244960"/>
                    <a:pt x="650386" y="247413"/>
                  </a:cubicBezTo>
                  <a:cubicBezTo>
                    <a:pt x="509858" y="251268"/>
                    <a:pt x="370031" y="244960"/>
                    <a:pt x="230904" y="223233"/>
                  </a:cubicBezTo>
                  <a:cubicBezTo>
                    <a:pt x="176585" y="214472"/>
                    <a:pt x="122267" y="203257"/>
                    <a:pt x="70401" y="182231"/>
                  </a:cubicBezTo>
                  <a:cubicBezTo>
                    <a:pt x="52879" y="175222"/>
                    <a:pt x="35357" y="166110"/>
                    <a:pt x="19937" y="155247"/>
                  </a:cubicBezTo>
                  <a:cubicBezTo>
                    <a:pt x="-5996" y="137024"/>
                    <a:pt x="-7047" y="114946"/>
                    <a:pt x="19236" y="98124"/>
                  </a:cubicBezTo>
                  <a:cubicBezTo>
                    <a:pt x="43767" y="82354"/>
                    <a:pt x="70751" y="69738"/>
                    <a:pt x="98437" y="60276"/>
                  </a:cubicBezTo>
                  <a:cubicBezTo>
                    <a:pt x="170278" y="35745"/>
                    <a:pt x="244922" y="24181"/>
                    <a:pt x="319917" y="17172"/>
                  </a:cubicBezTo>
                  <a:cubicBezTo>
                    <a:pt x="405075" y="9462"/>
                    <a:pt x="490934" y="5607"/>
                    <a:pt x="576092" y="0"/>
                  </a:cubicBezTo>
                  <a:cubicBezTo>
                    <a:pt x="576442" y="1051"/>
                    <a:pt x="576442" y="2103"/>
                    <a:pt x="576442" y="3504"/>
                  </a:cubicBezTo>
                  <a:close/>
                </a:path>
              </a:pathLst>
            </a:custGeom>
            <a:solidFill>
              <a:schemeClr val="bg1">
                <a:lumMod val="75000"/>
              </a:schemeClr>
            </a:solidFill>
            <a:ln w="3502" cap="flat">
              <a:noFill/>
              <a:prstDash val="solid"/>
              <a:miter/>
            </a:ln>
          </p:spPr>
          <p:txBody>
            <a:bodyPr rtlCol="0" anchor="ctr"/>
            <a:lstStyle/>
            <a:p>
              <a:endParaRPr lang="en-US" sz="1050"/>
            </a:p>
          </p:txBody>
        </p:sp>
        <p:sp>
          <p:nvSpPr>
            <p:cNvPr id="129" name="Freeform: Shape 575">
              <a:extLst>
                <a:ext uri="{FF2B5EF4-FFF2-40B4-BE49-F238E27FC236}">
                  <a16:creationId xmlns:a16="http://schemas.microsoft.com/office/drawing/2014/main" id="{36C7DC75-4916-4A31-9AE4-1EBF15DE61D1}"/>
                </a:ext>
              </a:extLst>
            </p:cNvPr>
            <p:cNvSpPr/>
            <p:nvPr/>
          </p:nvSpPr>
          <p:spPr>
            <a:xfrm>
              <a:off x="10656844" y="2513912"/>
              <a:ext cx="526142" cy="62287"/>
            </a:xfrm>
            <a:custGeom>
              <a:avLst/>
              <a:gdLst>
                <a:gd name="connsiteX0" fmla="*/ 574909 w 1156465"/>
                <a:gd name="connsiteY0" fmla="*/ 177146 h 175221"/>
                <a:gd name="connsiteX1" fmla="*/ 204490 w 1156465"/>
                <a:gd name="connsiteY1" fmla="*/ 148409 h 175221"/>
                <a:gd name="connsiteX2" fmla="*/ 57303 w 1156465"/>
                <a:gd name="connsiteY2" fmla="*/ 106706 h 175221"/>
                <a:gd name="connsiteX3" fmla="*/ 13147 w 1156465"/>
                <a:gd name="connsiteY3" fmla="*/ 79372 h 175221"/>
                <a:gd name="connsiteX4" fmla="*/ 12096 w 1156465"/>
                <a:gd name="connsiteY4" fmla="*/ 33463 h 175221"/>
                <a:gd name="connsiteX5" fmla="*/ 52747 w 1156465"/>
                <a:gd name="connsiteY5" fmla="*/ 7180 h 175221"/>
                <a:gd name="connsiteX6" fmla="*/ 63261 w 1156465"/>
                <a:gd name="connsiteY6" fmla="*/ 7180 h 175221"/>
                <a:gd name="connsiteX7" fmla="*/ 314529 w 1156465"/>
                <a:gd name="connsiteY7" fmla="*/ 56593 h 175221"/>
                <a:gd name="connsiteX8" fmla="*/ 601893 w 1156465"/>
                <a:gd name="connsiteY8" fmla="*/ 68858 h 175221"/>
                <a:gd name="connsiteX9" fmla="*/ 981424 w 1156465"/>
                <a:gd name="connsiteY9" fmla="*/ 30309 h 175221"/>
                <a:gd name="connsiteX10" fmla="*/ 1079548 w 1156465"/>
                <a:gd name="connsiteY10" fmla="*/ 1924 h 175221"/>
                <a:gd name="connsiteX11" fmla="*/ 1090412 w 1156465"/>
                <a:gd name="connsiteY11" fmla="*/ 522 h 175221"/>
                <a:gd name="connsiteX12" fmla="*/ 1146833 w 1156465"/>
                <a:gd name="connsiteY12" fmla="*/ 34515 h 175221"/>
                <a:gd name="connsiteX13" fmla="*/ 1147184 w 1156465"/>
                <a:gd name="connsiteY13" fmla="*/ 76568 h 175221"/>
                <a:gd name="connsiteX14" fmla="*/ 1100224 w 1156465"/>
                <a:gd name="connsiteY14" fmla="*/ 106356 h 175221"/>
                <a:gd name="connsiteX15" fmla="*/ 922900 w 1156465"/>
                <a:gd name="connsiteY15" fmla="*/ 152965 h 175221"/>
                <a:gd name="connsiteX16" fmla="*/ 644297 w 1156465"/>
                <a:gd name="connsiteY16" fmla="*/ 176445 h 175221"/>
                <a:gd name="connsiteX17" fmla="*/ 574909 w 1156465"/>
                <a:gd name="connsiteY17" fmla="*/ 177146 h 17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465" h="175221">
                  <a:moveTo>
                    <a:pt x="574909" y="177146"/>
                  </a:moveTo>
                  <a:cubicBezTo>
                    <a:pt x="450852" y="178197"/>
                    <a:pt x="327145" y="170837"/>
                    <a:pt x="204490" y="148409"/>
                  </a:cubicBezTo>
                  <a:cubicBezTo>
                    <a:pt x="154026" y="139297"/>
                    <a:pt x="104263" y="128083"/>
                    <a:pt x="57303" y="106706"/>
                  </a:cubicBezTo>
                  <a:cubicBezTo>
                    <a:pt x="41533" y="99697"/>
                    <a:pt x="26464" y="90235"/>
                    <a:pt x="13147" y="79372"/>
                  </a:cubicBezTo>
                  <a:cubicBezTo>
                    <a:pt x="-4025" y="65354"/>
                    <a:pt x="-4375" y="47832"/>
                    <a:pt x="12096" y="33463"/>
                  </a:cubicBezTo>
                  <a:cubicBezTo>
                    <a:pt x="24011" y="22950"/>
                    <a:pt x="38730" y="15591"/>
                    <a:pt x="52747" y="7180"/>
                  </a:cubicBezTo>
                  <a:cubicBezTo>
                    <a:pt x="55551" y="5428"/>
                    <a:pt x="60107" y="6129"/>
                    <a:pt x="63261" y="7180"/>
                  </a:cubicBezTo>
                  <a:cubicBezTo>
                    <a:pt x="144914" y="34515"/>
                    <a:pt x="229371" y="47481"/>
                    <a:pt x="314529" y="56593"/>
                  </a:cubicBezTo>
                  <a:cubicBezTo>
                    <a:pt x="410200" y="66756"/>
                    <a:pt x="505871" y="70610"/>
                    <a:pt x="601893" y="68858"/>
                  </a:cubicBezTo>
                  <a:cubicBezTo>
                    <a:pt x="729455" y="66405"/>
                    <a:pt x="856315" y="58345"/>
                    <a:pt x="981424" y="30309"/>
                  </a:cubicBezTo>
                  <a:cubicBezTo>
                    <a:pt x="1014716" y="22950"/>
                    <a:pt x="1046957" y="11385"/>
                    <a:pt x="1079548" y="1924"/>
                  </a:cubicBezTo>
                  <a:cubicBezTo>
                    <a:pt x="1083053" y="872"/>
                    <a:pt x="1087959" y="-880"/>
                    <a:pt x="1090412" y="522"/>
                  </a:cubicBezTo>
                  <a:cubicBezTo>
                    <a:pt x="1109686" y="11385"/>
                    <a:pt x="1129662" y="21198"/>
                    <a:pt x="1146833" y="34515"/>
                  </a:cubicBezTo>
                  <a:cubicBezTo>
                    <a:pt x="1162253" y="46430"/>
                    <a:pt x="1161903" y="63952"/>
                    <a:pt x="1147184" y="76568"/>
                  </a:cubicBezTo>
                  <a:cubicBezTo>
                    <a:pt x="1133166" y="88483"/>
                    <a:pt x="1117046" y="98996"/>
                    <a:pt x="1100224" y="106356"/>
                  </a:cubicBezTo>
                  <a:cubicBezTo>
                    <a:pt x="1043803" y="131588"/>
                    <a:pt x="983526" y="143152"/>
                    <a:pt x="922900" y="152965"/>
                  </a:cubicBezTo>
                  <a:cubicBezTo>
                    <a:pt x="830733" y="167683"/>
                    <a:pt x="737515" y="175393"/>
                    <a:pt x="644297" y="176445"/>
                  </a:cubicBezTo>
                  <a:cubicBezTo>
                    <a:pt x="621168" y="177146"/>
                    <a:pt x="598038" y="177146"/>
                    <a:pt x="574909" y="177146"/>
                  </a:cubicBezTo>
                  <a:close/>
                </a:path>
              </a:pathLst>
            </a:custGeom>
            <a:solidFill>
              <a:schemeClr val="bg1">
                <a:lumMod val="75000"/>
              </a:schemeClr>
            </a:solidFill>
            <a:ln w="3502" cap="flat">
              <a:noFill/>
              <a:prstDash val="solid"/>
              <a:miter/>
            </a:ln>
          </p:spPr>
          <p:txBody>
            <a:bodyPr rtlCol="0" anchor="ctr"/>
            <a:lstStyle/>
            <a:p>
              <a:endParaRPr lang="en-US" sz="1050"/>
            </a:p>
          </p:txBody>
        </p:sp>
        <p:sp>
          <p:nvSpPr>
            <p:cNvPr id="130" name="Freeform: Shape 576">
              <a:extLst>
                <a:ext uri="{FF2B5EF4-FFF2-40B4-BE49-F238E27FC236}">
                  <a16:creationId xmlns:a16="http://schemas.microsoft.com/office/drawing/2014/main" id="{64CB2599-3439-440B-BF4A-E35D84B3B95D}"/>
                </a:ext>
              </a:extLst>
            </p:cNvPr>
            <p:cNvSpPr/>
            <p:nvPr/>
          </p:nvSpPr>
          <p:spPr>
            <a:xfrm>
              <a:off x="10656843" y="2333702"/>
              <a:ext cx="526142" cy="62287"/>
            </a:xfrm>
            <a:custGeom>
              <a:avLst/>
              <a:gdLst>
                <a:gd name="connsiteX0" fmla="*/ 587526 w 1156465"/>
                <a:gd name="connsiteY0" fmla="*/ 175794 h 175221"/>
                <a:gd name="connsiteX1" fmla="*/ 226919 w 1156465"/>
                <a:gd name="connsiteY1" fmla="*/ 149862 h 175221"/>
                <a:gd name="connsiteX2" fmla="*/ 42235 w 1156465"/>
                <a:gd name="connsiteY2" fmla="*/ 96944 h 175221"/>
                <a:gd name="connsiteX3" fmla="*/ 10345 w 1156465"/>
                <a:gd name="connsiteY3" fmla="*/ 73815 h 175221"/>
                <a:gd name="connsiteX4" fmla="*/ 9644 w 1156465"/>
                <a:gd name="connsiteY4" fmla="*/ 34566 h 175221"/>
                <a:gd name="connsiteX5" fmla="*/ 54851 w 1156465"/>
                <a:gd name="connsiteY5" fmla="*/ 4427 h 175221"/>
                <a:gd name="connsiteX6" fmla="*/ 65715 w 1156465"/>
                <a:gd name="connsiteY6" fmla="*/ 5128 h 175221"/>
                <a:gd name="connsiteX7" fmla="*/ 304368 w 1156465"/>
                <a:gd name="connsiteY7" fmla="*/ 53489 h 175221"/>
                <a:gd name="connsiteX8" fmla="*/ 608202 w 1156465"/>
                <a:gd name="connsiteY8" fmla="*/ 67157 h 175221"/>
                <a:gd name="connsiteX9" fmla="*/ 1000349 w 1156465"/>
                <a:gd name="connsiteY9" fmla="*/ 25103 h 175221"/>
                <a:gd name="connsiteX10" fmla="*/ 1079900 w 1156465"/>
                <a:gd name="connsiteY10" fmla="*/ 1273 h 175221"/>
                <a:gd name="connsiteX11" fmla="*/ 1096371 w 1156465"/>
                <a:gd name="connsiteY11" fmla="*/ 1624 h 175221"/>
                <a:gd name="connsiteX12" fmla="*/ 1141578 w 1156465"/>
                <a:gd name="connsiteY12" fmla="*/ 27557 h 175221"/>
                <a:gd name="connsiteX13" fmla="*/ 1141578 w 1156465"/>
                <a:gd name="connsiteY13" fmla="*/ 81525 h 175221"/>
                <a:gd name="connsiteX14" fmla="*/ 1045556 w 1156465"/>
                <a:gd name="connsiteY14" fmla="*/ 125330 h 175221"/>
                <a:gd name="connsiteX15" fmla="*/ 842299 w 1156465"/>
                <a:gd name="connsiteY15" fmla="*/ 163178 h 175221"/>
                <a:gd name="connsiteX16" fmla="*/ 587526 w 1156465"/>
                <a:gd name="connsiteY16" fmla="*/ 175794 h 17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175221">
                  <a:moveTo>
                    <a:pt x="587526" y="175794"/>
                  </a:moveTo>
                  <a:cubicBezTo>
                    <a:pt x="461366" y="176495"/>
                    <a:pt x="343617" y="169486"/>
                    <a:pt x="226919" y="149862"/>
                  </a:cubicBezTo>
                  <a:cubicBezTo>
                    <a:pt x="163489" y="139348"/>
                    <a:pt x="100059" y="126732"/>
                    <a:pt x="42235" y="96944"/>
                  </a:cubicBezTo>
                  <a:cubicBezTo>
                    <a:pt x="30671" y="90987"/>
                    <a:pt x="19807" y="82927"/>
                    <a:pt x="10345" y="73815"/>
                  </a:cubicBezTo>
                  <a:cubicBezTo>
                    <a:pt x="-2972" y="61199"/>
                    <a:pt x="-3673" y="46831"/>
                    <a:pt x="9644" y="34566"/>
                  </a:cubicBezTo>
                  <a:cubicBezTo>
                    <a:pt x="22961" y="22650"/>
                    <a:pt x="39432" y="13889"/>
                    <a:pt x="54851" y="4427"/>
                  </a:cubicBezTo>
                  <a:cubicBezTo>
                    <a:pt x="57305" y="3026"/>
                    <a:pt x="62211" y="3726"/>
                    <a:pt x="65715" y="5128"/>
                  </a:cubicBezTo>
                  <a:cubicBezTo>
                    <a:pt x="143163" y="32112"/>
                    <a:pt x="223415" y="44378"/>
                    <a:pt x="304368" y="53489"/>
                  </a:cubicBezTo>
                  <a:cubicBezTo>
                    <a:pt x="405295" y="65054"/>
                    <a:pt x="506924" y="68909"/>
                    <a:pt x="608202" y="67157"/>
                  </a:cubicBezTo>
                  <a:cubicBezTo>
                    <a:pt x="739969" y="65054"/>
                    <a:pt x="871386" y="55592"/>
                    <a:pt x="1000349" y="25103"/>
                  </a:cubicBezTo>
                  <a:cubicBezTo>
                    <a:pt x="1027333" y="18796"/>
                    <a:pt x="1053266" y="8983"/>
                    <a:pt x="1079900" y="1273"/>
                  </a:cubicBezTo>
                  <a:cubicBezTo>
                    <a:pt x="1085157" y="-128"/>
                    <a:pt x="1091815" y="-829"/>
                    <a:pt x="1096371" y="1624"/>
                  </a:cubicBezTo>
                  <a:cubicBezTo>
                    <a:pt x="1111791" y="9334"/>
                    <a:pt x="1127911" y="17043"/>
                    <a:pt x="1141578" y="27557"/>
                  </a:cubicBezTo>
                  <a:cubicBezTo>
                    <a:pt x="1164007" y="44378"/>
                    <a:pt x="1163656" y="63652"/>
                    <a:pt x="1141578" y="81525"/>
                  </a:cubicBezTo>
                  <a:cubicBezTo>
                    <a:pt x="1113192" y="104304"/>
                    <a:pt x="1079550" y="115168"/>
                    <a:pt x="1045556" y="125330"/>
                  </a:cubicBezTo>
                  <a:cubicBezTo>
                    <a:pt x="978972" y="144955"/>
                    <a:pt x="910986" y="155469"/>
                    <a:pt x="842299" y="163178"/>
                  </a:cubicBezTo>
                  <a:cubicBezTo>
                    <a:pt x="755389" y="171940"/>
                    <a:pt x="667778" y="176846"/>
                    <a:pt x="587526" y="175794"/>
                  </a:cubicBezTo>
                  <a:close/>
                </a:path>
              </a:pathLst>
            </a:custGeom>
            <a:solidFill>
              <a:schemeClr val="bg1">
                <a:lumMod val="75000"/>
              </a:schemeClr>
            </a:solidFill>
            <a:ln w="3502" cap="flat">
              <a:noFill/>
              <a:prstDash val="solid"/>
              <a:miter/>
            </a:ln>
          </p:spPr>
          <p:txBody>
            <a:bodyPr rtlCol="0" anchor="ctr"/>
            <a:lstStyle/>
            <a:p>
              <a:endParaRPr lang="en-US" sz="1050"/>
            </a:p>
          </p:txBody>
        </p:sp>
      </p:grpSp>
      <p:sp>
        <p:nvSpPr>
          <p:cNvPr id="139" name="TextBox 138">
            <a:extLst>
              <a:ext uri="{FF2B5EF4-FFF2-40B4-BE49-F238E27FC236}">
                <a16:creationId xmlns:a16="http://schemas.microsoft.com/office/drawing/2014/main" id="{7D07AD73-65AF-4F0A-88B9-951B923663DF}"/>
              </a:ext>
            </a:extLst>
          </p:cNvPr>
          <p:cNvSpPr txBox="1"/>
          <p:nvPr/>
        </p:nvSpPr>
        <p:spPr>
          <a:xfrm rot="10800000" flipV="1">
            <a:off x="3028324" y="2540168"/>
            <a:ext cx="3273132" cy="369332"/>
          </a:xfrm>
          <a:prstGeom prst="rect">
            <a:avLst/>
          </a:prstGeom>
          <a:noFill/>
        </p:spPr>
        <p:txBody>
          <a:bodyPr wrap="square" rtlCol="0">
            <a:spAutoFit/>
          </a:bodyPr>
          <a:lstStyle/>
          <a:p>
            <a:r>
              <a:rPr lang="fr-FR" altLang="ko-KR" sz="900" b="1" dirty="0">
                <a:solidFill>
                  <a:schemeClr val="bg1"/>
                </a:solidFill>
                <a:cs typeface="Arial" pitchFamily="34" charset="0"/>
              </a:rPr>
              <a:t>Suppression des variables de qualité médiocre, des doublons et des produits sans nom</a:t>
            </a:r>
          </a:p>
        </p:txBody>
      </p:sp>
      <p:pic>
        <p:nvPicPr>
          <p:cNvPr id="140" name="Picture 13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281631" y="3380578"/>
            <a:ext cx="476369" cy="476369"/>
          </a:xfrm>
          <a:prstGeom prst="rect">
            <a:avLst/>
          </a:prstGeom>
        </p:spPr>
      </p:pic>
      <p:pic>
        <p:nvPicPr>
          <p:cNvPr id="141" name="Picture 140"/>
          <p:cNvPicPr>
            <a:picLocks noChangeAspect="1"/>
          </p:cNvPicPr>
          <p:nvPr/>
        </p:nvPicPr>
        <p:blipFill>
          <a:blip r:embed="rId3"/>
          <a:stretch>
            <a:fillRect/>
          </a:stretch>
        </p:blipFill>
        <p:spPr>
          <a:xfrm>
            <a:off x="6128020" y="3485466"/>
            <a:ext cx="1948514" cy="1390550"/>
          </a:xfrm>
          <a:prstGeom prst="rect">
            <a:avLst/>
          </a:prstGeom>
        </p:spPr>
      </p:pic>
      <p:sp>
        <p:nvSpPr>
          <p:cNvPr id="144" name="Text Placeholder 1">
            <a:extLst>
              <a:ext uri="{FF2B5EF4-FFF2-40B4-BE49-F238E27FC236}">
                <a16:creationId xmlns:a16="http://schemas.microsoft.com/office/drawing/2014/main" id="{D735F7F3-C1B5-4B60-A00A-4EB618DDFB5A}"/>
              </a:ext>
            </a:extLst>
          </p:cNvPr>
          <p:cNvSpPr txBox="1">
            <a:spLocks/>
          </p:cNvSpPr>
          <p:nvPr/>
        </p:nvSpPr>
        <p:spPr>
          <a:xfrm>
            <a:off x="255733" y="89445"/>
            <a:ext cx="8679898" cy="5431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err="1" smtClean="0">
                <a:solidFill>
                  <a:schemeClr val="bg1">
                    <a:lumMod val="85000"/>
                  </a:schemeClr>
                </a:solidFill>
              </a:rPr>
              <a:t>Nettoyage</a:t>
            </a:r>
            <a:r>
              <a:rPr lang="en-US" sz="2400" dirty="0" smtClean="0">
                <a:solidFill>
                  <a:schemeClr val="bg1">
                    <a:lumMod val="85000"/>
                  </a:schemeClr>
                </a:solidFill>
              </a:rPr>
              <a:t> des </a:t>
            </a:r>
            <a:r>
              <a:rPr lang="en-US" sz="2400" dirty="0" err="1" smtClean="0">
                <a:solidFill>
                  <a:schemeClr val="bg1">
                    <a:lumMod val="85000"/>
                  </a:schemeClr>
                </a:solidFill>
              </a:rPr>
              <a:t>données</a:t>
            </a:r>
            <a:r>
              <a:rPr lang="en-US" sz="2400" dirty="0" smtClean="0">
                <a:solidFill>
                  <a:schemeClr val="bg1">
                    <a:lumMod val="85000"/>
                  </a:schemeClr>
                </a:solidFill>
              </a:rPr>
              <a:t> </a:t>
            </a:r>
            <a:endParaRPr lang="en-US" sz="2400" dirty="0">
              <a:solidFill>
                <a:schemeClr val="bg1">
                  <a:lumMod val="85000"/>
                </a:schemeClr>
              </a:solidFill>
            </a:endParaRPr>
          </a:p>
        </p:txBody>
      </p:sp>
      <p:grpSp>
        <p:nvGrpSpPr>
          <p:cNvPr id="258" name="Group 257"/>
          <p:cNvGrpSpPr/>
          <p:nvPr/>
        </p:nvGrpSpPr>
        <p:grpSpPr>
          <a:xfrm>
            <a:off x="87980" y="3281017"/>
            <a:ext cx="3299778" cy="1705343"/>
            <a:chOff x="5262837" y="1682885"/>
            <a:chExt cx="6164883" cy="3617977"/>
          </a:xfrm>
        </p:grpSpPr>
        <p:grpSp>
          <p:nvGrpSpPr>
            <p:cNvPr id="259" name="Group 258">
              <a:extLst>
                <a:ext uri="{FF2B5EF4-FFF2-40B4-BE49-F238E27FC236}">
                  <a16:creationId xmlns:a16="http://schemas.microsoft.com/office/drawing/2014/main" id="{EB8C13DE-0D7E-42EC-8838-36FCCAB2EA2C}"/>
                </a:ext>
              </a:extLst>
            </p:cNvPr>
            <p:cNvGrpSpPr/>
            <p:nvPr/>
          </p:nvGrpSpPr>
          <p:grpSpPr>
            <a:xfrm>
              <a:off x="5262837" y="1682885"/>
              <a:ext cx="6164883" cy="3617977"/>
              <a:chOff x="2687161" y="3731096"/>
              <a:chExt cx="5158678" cy="3027467"/>
            </a:xfrm>
          </p:grpSpPr>
          <p:sp>
            <p:nvSpPr>
              <p:cNvPr id="262" name="Freeform: Shape 3">
                <a:extLst>
                  <a:ext uri="{FF2B5EF4-FFF2-40B4-BE49-F238E27FC236}">
                    <a16:creationId xmlns:a16="http://schemas.microsoft.com/office/drawing/2014/main" id="{07D01912-6570-4563-A0ED-C2980066A58B}"/>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solidFill>
                <a:srgbClr val="D9D9D9"/>
              </a:solidFill>
              <a:ln w="3104" cap="flat">
                <a:noFill/>
                <a:prstDash val="solid"/>
                <a:miter/>
              </a:ln>
            </p:spPr>
            <p:txBody>
              <a:bodyPr rtlCol="0" anchor="ctr"/>
              <a:lstStyle/>
              <a:p>
                <a:endParaRPr lang="en-US" sz="1050"/>
              </a:p>
            </p:txBody>
          </p:sp>
          <p:sp>
            <p:nvSpPr>
              <p:cNvPr id="263" name="Freeform: Shape 4">
                <a:extLst>
                  <a:ext uri="{FF2B5EF4-FFF2-40B4-BE49-F238E27FC236}">
                    <a16:creationId xmlns:a16="http://schemas.microsoft.com/office/drawing/2014/main" id="{FBA0D2A4-D437-4760-903F-07DE181DA62D}"/>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solidFill>
                <a:srgbClr val="D9D9D9"/>
              </a:solidFill>
              <a:ln w="3104" cap="flat">
                <a:noFill/>
                <a:prstDash val="solid"/>
                <a:miter/>
              </a:ln>
            </p:spPr>
            <p:txBody>
              <a:bodyPr rtlCol="0" anchor="ctr"/>
              <a:lstStyle/>
              <a:p>
                <a:endParaRPr lang="en-US" sz="1050"/>
              </a:p>
            </p:txBody>
          </p:sp>
          <p:sp>
            <p:nvSpPr>
              <p:cNvPr id="264" name="Freeform: Shape 5">
                <a:extLst>
                  <a:ext uri="{FF2B5EF4-FFF2-40B4-BE49-F238E27FC236}">
                    <a16:creationId xmlns:a16="http://schemas.microsoft.com/office/drawing/2014/main" id="{67FF0FC1-EBE0-4918-A7E6-7880FE551281}"/>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solidFill>
                <a:srgbClr val="D9D9D9"/>
              </a:solidFill>
              <a:ln w="3104" cap="flat">
                <a:noFill/>
                <a:prstDash val="solid"/>
                <a:miter/>
              </a:ln>
            </p:spPr>
            <p:txBody>
              <a:bodyPr rtlCol="0" anchor="ctr"/>
              <a:lstStyle/>
              <a:p>
                <a:endParaRPr lang="en-US" sz="1050"/>
              </a:p>
            </p:txBody>
          </p:sp>
          <p:sp>
            <p:nvSpPr>
              <p:cNvPr id="265" name="Freeform: Shape 6">
                <a:extLst>
                  <a:ext uri="{FF2B5EF4-FFF2-40B4-BE49-F238E27FC236}">
                    <a16:creationId xmlns:a16="http://schemas.microsoft.com/office/drawing/2014/main" id="{53C8BC76-3100-45DC-A0EF-AB7ED4EC37EC}"/>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solidFill>
                <a:srgbClr val="D9D9D9"/>
              </a:solidFill>
              <a:ln w="3104" cap="flat">
                <a:noFill/>
                <a:prstDash val="solid"/>
                <a:miter/>
              </a:ln>
            </p:spPr>
            <p:txBody>
              <a:bodyPr rtlCol="0" anchor="ctr"/>
              <a:lstStyle/>
              <a:p>
                <a:endParaRPr lang="en-US" sz="1050"/>
              </a:p>
            </p:txBody>
          </p:sp>
          <p:sp>
            <p:nvSpPr>
              <p:cNvPr id="266" name="Freeform: Shape 7">
                <a:extLst>
                  <a:ext uri="{FF2B5EF4-FFF2-40B4-BE49-F238E27FC236}">
                    <a16:creationId xmlns:a16="http://schemas.microsoft.com/office/drawing/2014/main" id="{2AA87003-4E3F-46F7-BD3D-4CB581973068}"/>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solidFill>
                <a:srgbClr val="D9D9D9"/>
              </a:solidFill>
              <a:ln w="3104" cap="flat">
                <a:noFill/>
                <a:prstDash val="solid"/>
                <a:miter/>
              </a:ln>
            </p:spPr>
            <p:txBody>
              <a:bodyPr rtlCol="0" anchor="ctr"/>
              <a:lstStyle/>
              <a:p>
                <a:endParaRPr lang="en-US" sz="1050"/>
              </a:p>
            </p:txBody>
          </p:sp>
          <p:sp>
            <p:nvSpPr>
              <p:cNvPr id="267" name="Freeform: Shape 8">
                <a:extLst>
                  <a:ext uri="{FF2B5EF4-FFF2-40B4-BE49-F238E27FC236}">
                    <a16:creationId xmlns:a16="http://schemas.microsoft.com/office/drawing/2014/main" id="{F23F93AF-E974-4E2B-9D37-3FD00C58BA41}"/>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solidFill>
                <a:srgbClr val="D9D9D9"/>
              </a:solidFill>
              <a:ln w="3104" cap="flat">
                <a:noFill/>
                <a:prstDash val="solid"/>
                <a:miter/>
              </a:ln>
            </p:spPr>
            <p:txBody>
              <a:bodyPr rtlCol="0" anchor="ctr"/>
              <a:lstStyle/>
              <a:p>
                <a:endParaRPr lang="en-US" sz="1050"/>
              </a:p>
            </p:txBody>
          </p:sp>
          <p:sp>
            <p:nvSpPr>
              <p:cNvPr id="268" name="Freeform: Shape 9">
                <a:extLst>
                  <a:ext uri="{FF2B5EF4-FFF2-40B4-BE49-F238E27FC236}">
                    <a16:creationId xmlns:a16="http://schemas.microsoft.com/office/drawing/2014/main" id="{BEB2F0D6-C84D-4C7F-A5FD-B1D5ACBE5F59}"/>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solidFill>
                <a:srgbClr val="D9D9D9"/>
              </a:solidFill>
              <a:ln w="3104" cap="flat">
                <a:noFill/>
                <a:prstDash val="solid"/>
                <a:miter/>
              </a:ln>
            </p:spPr>
            <p:txBody>
              <a:bodyPr rtlCol="0" anchor="ctr"/>
              <a:lstStyle/>
              <a:p>
                <a:endParaRPr lang="en-US" sz="1050"/>
              </a:p>
            </p:txBody>
          </p:sp>
          <p:sp>
            <p:nvSpPr>
              <p:cNvPr id="269" name="Freeform: Shape 10">
                <a:extLst>
                  <a:ext uri="{FF2B5EF4-FFF2-40B4-BE49-F238E27FC236}">
                    <a16:creationId xmlns:a16="http://schemas.microsoft.com/office/drawing/2014/main" id="{C4DCE30B-CBA6-4C3C-91EE-1423F5A66AD7}"/>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solidFill>
                <a:srgbClr val="D9D9D9"/>
              </a:solidFill>
              <a:ln w="3104" cap="flat">
                <a:noFill/>
                <a:prstDash val="solid"/>
                <a:miter/>
              </a:ln>
            </p:spPr>
            <p:txBody>
              <a:bodyPr rtlCol="0" anchor="ctr"/>
              <a:lstStyle/>
              <a:p>
                <a:endParaRPr lang="en-US" sz="1050"/>
              </a:p>
            </p:txBody>
          </p:sp>
          <p:sp>
            <p:nvSpPr>
              <p:cNvPr id="270" name="Freeform: Shape 11">
                <a:extLst>
                  <a:ext uri="{FF2B5EF4-FFF2-40B4-BE49-F238E27FC236}">
                    <a16:creationId xmlns:a16="http://schemas.microsoft.com/office/drawing/2014/main" id="{B844D0E2-62C8-4552-B8E1-67A81831C85B}"/>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solidFill>
                <a:srgbClr val="D9D9D9"/>
              </a:solidFill>
              <a:ln w="3104" cap="flat">
                <a:noFill/>
                <a:prstDash val="solid"/>
                <a:miter/>
              </a:ln>
            </p:spPr>
            <p:txBody>
              <a:bodyPr rtlCol="0" anchor="ctr"/>
              <a:lstStyle/>
              <a:p>
                <a:endParaRPr lang="en-US" sz="1050"/>
              </a:p>
            </p:txBody>
          </p:sp>
          <p:sp>
            <p:nvSpPr>
              <p:cNvPr id="271" name="Freeform: Shape 12">
                <a:extLst>
                  <a:ext uri="{FF2B5EF4-FFF2-40B4-BE49-F238E27FC236}">
                    <a16:creationId xmlns:a16="http://schemas.microsoft.com/office/drawing/2014/main" id="{81F6A243-A35E-44ED-AA53-A3DF57E93AA3}"/>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solidFill>
                <a:srgbClr val="D9D9D9"/>
              </a:solidFill>
              <a:ln w="3104" cap="flat">
                <a:noFill/>
                <a:prstDash val="solid"/>
                <a:miter/>
              </a:ln>
            </p:spPr>
            <p:txBody>
              <a:bodyPr rtlCol="0" anchor="ctr"/>
              <a:lstStyle/>
              <a:p>
                <a:endParaRPr lang="en-US" sz="1050"/>
              </a:p>
            </p:txBody>
          </p:sp>
          <p:sp>
            <p:nvSpPr>
              <p:cNvPr id="272" name="Freeform: Shape 13">
                <a:extLst>
                  <a:ext uri="{FF2B5EF4-FFF2-40B4-BE49-F238E27FC236}">
                    <a16:creationId xmlns:a16="http://schemas.microsoft.com/office/drawing/2014/main" id="{A4D1F000-F85B-49E3-B9F9-21A96A8BB5C6}"/>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solidFill>
                <a:srgbClr val="D9D9D9"/>
              </a:solidFill>
              <a:ln w="3104" cap="flat">
                <a:noFill/>
                <a:prstDash val="solid"/>
                <a:miter/>
              </a:ln>
            </p:spPr>
            <p:txBody>
              <a:bodyPr rtlCol="0" anchor="ctr"/>
              <a:lstStyle/>
              <a:p>
                <a:endParaRPr lang="en-US" sz="1050"/>
              </a:p>
            </p:txBody>
          </p:sp>
          <p:sp>
            <p:nvSpPr>
              <p:cNvPr id="273" name="Freeform: Shape 14">
                <a:extLst>
                  <a:ext uri="{FF2B5EF4-FFF2-40B4-BE49-F238E27FC236}">
                    <a16:creationId xmlns:a16="http://schemas.microsoft.com/office/drawing/2014/main" id="{10CD6E88-006E-4792-8990-6FFA161C2974}"/>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solidFill>
                <a:srgbClr val="D9D9D9"/>
              </a:solidFill>
              <a:ln w="3104" cap="flat">
                <a:noFill/>
                <a:prstDash val="solid"/>
                <a:miter/>
              </a:ln>
            </p:spPr>
            <p:txBody>
              <a:bodyPr rtlCol="0" anchor="ctr"/>
              <a:lstStyle/>
              <a:p>
                <a:endParaRPr lang="en-US" sz="1050"/>
              </a:p>
            </p:txBody>
          </p:sp>
          <p:sp>
            <p:nvSpPr>
              <p:cNvPr id="274" name="Freeform: Shape 15">
                <a:extLst>
                  <a:ext uri="{FF2B5EF4-FFF2-40B4-BE49-F238E27FC236}">
                    <a16:creationId xmlns:a16="http://schemas.microsoft.com/office/drawing/2014/main" id="{4040FCA8-F3C2-4367-9F82-408B91DCC064}"/>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solidFill>
                <a:srgbClr val="D9D9D9"/>
              </a:solidFill>
              <a:ln w="3104" cap="flat">
                <a:noFill/>
                <a:prstDash val="solid"/>
                <a:miter/>
              </a:ln>
            </p:spPr>
            <p:txBody>
              <a:bodyPr rtlCol="0" anchor="ctr"/>
              <a:lstStyle/>
              <a:p>
                <a:endParaRPr lang="en-US" sz="1050"/>
              </a:p>
            </p:txBody>
          </p:sp>
          <p:sp>
            <p:nvSpPr>
              <p:cNvPr id="275" name="Freeform: Shape 16">
                <a:extLst>
                  <a:ext uri="{FF2B5EF4-FFF2-40B4-BE49-F238E27FC236}">
                    <a16:creationId xmlns:a16="http://schemas.microsoft.com/office/drawing/2014/main" id="{4ED8C2CB-8A98-41C1-B3A5-9FF0E0CBA4D7}"/>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solidFill>
                <a:srgbClr val="D9D9D9"/>
              </a:solidFill>
              <a:ln w="3104" cap="flat">
                <a:noFill/>
                <a:prstDash val="solid"/>
                <a:miter/>
              </a:ln>
            </p:spPr>
            <p:txBody>
              <a:bodyPr rtlCol="0" anchor="ctr"/>
              <a:lstStyle/>
              <a:p>
                <a:endParaRPr lang="en-US" sz="1050"/>
              </a:p>
            </p:txBody>
          </p:sp>
          <p:sp>
            <p:nvSpPr>
              <p:cNvPr id="276" name="Freeform: Shape 17">
                <a:extLst>
                  <a:ext uri="{FF2B5EF4-FFF2-40B4-BE49-F238E27FC236}">
                    <a16:creationId xmlns:a16="http://schemas.microsoft.com/office/drawing/2014/main" id="{D7CA5C79-8BE5-4AF1-9FCC-B96725858AC7}"/>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solidFill>
                <a:srgbClr val="D9D9D9"/>
              </a:solidFill>
              <a:ln w="3104" cap="flat">
                <a:noFill/>
                <a:prstDash val="solid"/>
                <a:miter/>
              </a:ln>
            </p:spPr>
            <p:txBody>
              <a:bodyPr rtlCol="0" anchor="ctr"/>
              <a:lstStyle/>
              <a:p>
                <a:endParaRPr lang="en-US" sz="1050"/>
              </a:p>
            </p:txBody>
          </p:sp>
          <p:sp>
            <p:nvSpPr>
              <p:cNvPr id="277" name="Freeform: Shape 18">
                <a:extLst>
                  <a:ext uri="{FF2B5EF4-FFF2-40B4-BE49-F238E27FC236}">
                    <a16:creationId xmlns:a16="http://schemas.microsoft.com/office/drawing/2014/main" id="{2DAEAD29-D472-4F78-B4BC-84F2F92EF728}"/>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solidFill>
                <a:srgbClr val="D9D9D9"/>
              </a:solidFill>
              <a:ln w="3104" cap="flat">
                <a:noFill/>
                <a:prstDash val="solid"/>
                <a:miter/>
              </a:ln>
            </p:spPr>
            <p:txBody>
              <a:bodyPr rtlCol="0" anchor="ctr"/>
              <a:lstStyle/>
              <a:p>
                <a:endParaRPr lang="en-US" sz="1050"/>
              </a:p>
            </p:txBody>
          </p:sp>
          <p:sp>
            <p:nvSpPr>
              <p:cNvPr id="278" name="Freeform: Shape 19">
                <a:extLst>
                  <a:ext uri="{FF2B5EF4-FFF2-40B4-BE49-F238E27FC236}">
                    <a16:creationId xmlns:a16="http://schemas.microsoft.com/office/drawing/2014/main" id="{789F4034-3771-463B-860B-54DFB2F33D70}"/>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solidFill>
                <a:srgbClr val="D9D9D9"/>
              </a:solidFill>
              <a:ln w="3104" cap="flat">
                <a:noFill/>
                <a:prstDash val="solid"/>
                <a:miter/>
              </a:ln>
            </p:spPr>
            <p:txBody>
              <a:bodyPr rtlCol="0" anchor="ctr"/>
              <a:lstStyle/>
              <a:p>
                <a:endParaRPr lang="en-US" sz="1050"/>
              </a:p>
            </p:txBody>
          </p:sp>
          <p:sp>
            <p:nvSpPr>
              <p:cNvPr id="279" name="Freeform: Shape 20">
                <a:extLst>
                  <a:ext uri="{FF2B5EF4-FFF2-40B4-BE49-F238E27FC236}">
                    <a16:creationId xmlns:a16="http://schemas.microsoft.com/office/drawing/2014/main" id="{90219E38-A39F-4D61-908C-C137EE27DAEA}"/>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solidFill>
                <a:srgbClr val="D9D9D9"/>
              </a:solidFill>
              <a:ln w="3104" cap="flat">
                <a:noFill/>
                <a:prstDash val="solid"/>
                <a:miter/>
              </a:ln>
            </p:spPr>
            <p:txBody>
              <a:bodyPr rtlCol="0" anchor="ctr"/>
              <a:lstStyle/>
              <a:p>
                <a:endParaRPr lang="en-US" sz="1050"/>
              </a:p>
            </p:txBody>
          </p:sp>
          <p:sp>
            <p:nvSpPr>
              <p:cNvPr id="280" name="Freeform: Shape 21">
                <a:extLst>
                  <a:ext uri="{FF2B5EF4-FFF2-40B4-BE49-F238E27FC236}">
                    <a16:creationId xmlns:a16="http://schemas.microsoft.com/office/drawing/2014/main" id="{547EA7B8-3966-459D-811D-31E3FBC50C76}"/>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solidFill>
                <a:srgbClr val="D9D9D9"/>
              </a:solidFill>
              <a:ln w="3104" cap="flat">
                <a:noFill/>
                <a:prstDash val="solid"/>
                <a:miter/>
              </a:ln>
            </p:spPr>
            <p:txBody>
              <a:bodyPr rtlCol="0" anchor="ctr"/>
              <a:lstStyle/>
              <a:p>
                <a:endParaRPr lang="en-US" sz="1050"/>
              </a:p>
            </p:txBody>
          </p:sp>
          <p:sp>
            <p:nvSpPr>
              <p:cNvPr id="281" name="Freeform: Shape 22">
                <a:extLst>
                  <a:ext uri="{FF2B5EF4-FFF2-40B4-BE49-F238E27FC236}">
                    <a16:creationId xmlns:a16="http://schemas.microsoft.com/office/drawing/2014/main" id="{0CCCE46A-F7F1-456F-A651-2CAF48061548}"/>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solidFill>
                <a:srgbClr val="D9D9D9"/>
              </a:solidFill>
              <a:ln w="3104" cap="flat">
                <a:noFill/>
                <a:prstDash val="solid"/>
                <a:miter/>
              </a:ln>
            </p:spPr>
            <p:txBody>
              <a:bodyPr rtlCol="0" anchor="ctr"/>
              <a:lstStyle/>
              <a:p>
                <a:endParaRPr lang="en-US" sz="1050"/>
              </a:p>
            </p:txBody>
          </p:sp>
          <p:sp>
            <p:nvSpPr>
              <p:cNvPr id="282" name="Freeform: Shape 23">
                <a:extLst>
                  <a:ext uri="{FF2B5EF4-FFF2-40B4-BE49-F238E27FC236}">
                    <a16:creationId xmlns:a16="http://schemas.microsoft.com/office/drawing/2014/main" id="{F920BE27-0005-41CC-A913-159E81237DC5}"/>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solidFill>
                <a:srgbClr val="D9D9D9"/>
              </a:solidFill>
              <a:ln w="3104" cap="flat">
                <a:noFill/>
                <a:prstDash val="solid"/>
                <a:miter/>
              </a:ln>
            </p:spPr>
            <p:txBody>
              <a:bodyPr rtlCol="0" anchor="ctr"/>
              <a:lstStyle/>
              <a:p>
                <a:endParaRPr lang="en-US" sz="1050"/>
              </a:p>
            </p:txBody>
          </p:sp>
          <p:sp>
            <p:nvSpPr>
              <p:cNvPr id="283" name="Freeform: Shape 24">
                <a:extLst>
                  <a:ext uri="{FF2B5EF4-FFF2-40B4-BE49-F238E27FC236}">
                    <a16:creationId xmlns:a16="http://schemas.microsoft.com/office/drawing/2014/main" id="{78AB2B19-C6FF-4C0B-8C04-512AE356C621}"/>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solidFill>
                <a:srgbClr val="D9D9D9"/>
              </a:solidFill>
              <a:ln w="3104" cap="flat">
                <a:noFill/>
                <a:prstDash val="solid"/>
                <a:miter/>
              </a:ln>
            </p:spPr>
            <p:txBody>
              <a:bodyPr rtlCol="0" anchor="ctr"/>
              <a:lstStyle/>
              <a:p>
                <a:endParaRPr lang="en-US" sz="1050"/>
              </a:p>
            </p:txBody>
          </p:sp>
          <p:sp>
            <p:nvSpPr>
              <p:cNvPr id="284" name="Freeform: Shape 25">
                <a:extLst>
                  <a:ext uri="{FF2B5EF4-FFF2-40B4-BE49-F238E27FC236}">
                    <a16:creationId xmlns:a16="http://schemas.microsoft.com/office/drawing/2014/main" id="{543F96DF-1271-4E3C-BF73-DB64781843DF}"/>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solidFill>
                <a:srgbClr val="D9D9D9"/>
              </a:solidFill>
              <a:ln w="3104" cap="flat">
                <a:noFill/>
                <a:prstDash val="solid"/>
                <a:miter/>
              </a:ln>
            </p:spPr>
            <p:txBody>
              <a:bodyPr rtlCol="0" anchor="ctr"/>
              <a:lstStyle/>
              <a:p>
                <a:endParaRPr lang="en-US" sz="1050"/>
              </a:p>
            </p:txBody>
          </p:sp>
          <p:sp>
            <p:nvSpPr>
              <p:cNvPr id="285" name="Freeform: Shape 26">
                <a:extLst>
                  <a:ext uri="{FF2B5EF4-FFF2-40B4-BE49-F238E27FC236}">
                    <a16:creationId xmlns:a16="http://schemas.microsoft.com/office/drawing/2014/main" id="{777638F3-BF78-4F03-A21E-540D261DB2BD}"/>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solidFill>
                <a:srgbClr val="D9D9D9"/>
              </a:solidFill>
              <a:ln w="3104" cap="flat">
                <a:noFill/>
                <a:prstDash val="solid"/>
                <a:miter/>
              </a:ln>
            </p:spPr>
            <p:txBody>
              <a:bodyPr rtlCol="0" anchor="ctr"/>
              <a:lstStyle/>
              <a:p>
                <a:endParaRPr lang="en-US" sz="1050"/>
              </a:p>
            </p:txBody>
          </p:sp>
          <p:sp>
            <p:nvSpPr>
              <p:cNvPr id="286" name="Freeform: Shape 27">
                <a:extLst>
                  <a:ext uri="{FF2B5EF4-FFF2-40B4-BE49-F238E27FC236}">
                    <a16:creationId xmlns:a16="http://schemas.microsoft.com/office/drawing/2014/main" id="{544D95D0-8EB9-4E4F-892C-DC34988E2A0F}"/>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solidFill>
                <a:srgbClr val="D9D9D9"/>
              </a:solidFill>
              <a:ln w="3104" cap="flat">
                <a:noFill/>
                <a:prstDash val="solid"/>
                <a:miter/>
              </a:ln>
            </p:spPr>
            <p:txBody>
              <a:bodyPr rtlCol="0" anchor="ctr"/>
              <a:lstStyle/>
              <a:p>
                <a:endParaRPr lang="en-US" sz="1050"/>
              </a:p>
            </p:txBody>
          </p:sp>
          <p:sp>
            <p:nvSpPr>
              <p:cNvPr id="287" name="Freeform: Shape 28">
                <a:extLst>
                  <a:ext uri="{FF2B5EF4-FFF2-40B4-BE49-F238E27FC236}">
                    <a16:creationId xmlns:a16="http://schemas.microsoft.com/office/drawing/2014/main" id="{85E9D626-6C21-4E14-97BA-D2E75D804D73}"/>
                  </a:ext>
                </a:extLst>
              </p:cNvPr>
              <p:cNvSpPr/>
              <p:nvPr/>
            </p:nvSpPr>
            <p:spPr>
              <a:xfrm>
                <a:off x="4877977" y="3996527"/>
                <a:ext cx="2967862"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solidFill>
                <a:srgbClr val="D9D9D9"/>
              </a:solidFill>
              <a:ln w="3104" cap="flat">
                <a:noFill/>
                <a:prstDash val="solid"/>
                <a:miter/>
              </a:ln>
            </p:spPr>
            <p:txBody>
              <a:bodyPr rtlCol="0" anchor="ctr"/>
              <a:lstStyle/>
              <a:p>
                <a:endParaRPr lang="en-US" sz="1050"/>
              </a:p>
            </p:txBody>
          </p:sp>
          <p:sp>
            <p:nvSpPr>
              <p:cNvPr id="288" name="Freeform: Shape 29">
                <a:extLst>
                  <a:ext uri="{FF2B5EF4-FFF2-40B4-BE49-F238E27FC236}">
                    <a16:creationId xmlns:a16="http://schemas.microsoft.com/office/drawing/2014/main" id="{37AC30FC-5507-43FC-BD20-52FF24851A42}"/>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solidFill>
                <a:srgbClr val="D9D9D9"/>
              </a:solidFill>
              <a:ln w="3104" cap="flat">
                <a:noFill/>
                <a:prstDash val="solid"/>
                <a:miter/>
              </a:ln>
            </p:spPr>
            <p:txBody>
              <a:bodyPr rtlCol="0" anchor="ctr"/>
              <a:lstStyle/>
              <a:p>
                <a:endParaRPr lang="en-US" sz="1050"/>
              </a:p>
            </p:txBody>
          </p:sp>
          <p:sp>
            <p:nvSpPr>
              <p:cNvPr id="289" name="Freeform: Shape 30">
                <a:extLst>
                  <a:ext uri="{FF2B5EF4-FFF2-40B4-BE49-F238E27FC236}">
                    <a16:creationId xmlns:a16="http://schemas.microsoft.com/office/drawing/2014/main" id="{75AC1CF7-8E68-465B-84F8-8A92F338995F}"/>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solidFill>
                <a:srgbClr val="D9D9D9"/>
              </a:solidFill>
              <a:ln w="3104" cap="flat">
                <a:noFill/>
                <a:prstDash val="solid"/>
                <a:miter/>
              </a:ln>
            </p:spPr>
            <p:txBody>
              <a:bodyPr rtlCol="0" anchor="ctr"/>
              <a:lstStyle/>
              <a:p>
                <a:endParaRPr lang="en-US" sz="1050"/>
              </a:p>
            </p:txBody>
          </p:sp>
          <p:sp>
            <p:nvSpPr>
              <p:cNvPr id="290" name="Freeform: Shape 31">
                <a:extLst>
                  <a:ext uri="{FF2B5EF4-FFF2-40B4-BE49-F238E27FC236}">
                    <a16:creationId xmlns:a16="http://schemas.microsoft.com/office/drawing/2014/main" id="{E99B694A-FD2C-44CA-8C4A-2CD8B86CAB2A}"/>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solidFill>
                <a:srgbClr val="D9D9D9"/>
              </a:solidFill>
              <a:ln w="3104" cap="flat">
                <a:noFill/>
                <a:prstDash val="solid"/>
                <a:miter/>
              </a:ln>
            </p:spPr>
            <p:txBody>
              <a:bodyPr rtlCol="0" anchor="ctr"/>
              <a:lstStyle/>
              <a:p>
                <a:endParaRPr lang="en-US" sz="1050"/>
              </a:p>
            </p:txBody>
          </p:sp>
          <p:sp>
            <p:nvSpPr>
              <p:cNvPr id="291" name="Freeform: Shape 32">
                <a:extLst>
                  <a:ext uri="{FF2B5EF4-FFF2-40B4-BE49-F238E27FC236}">
                    <a16:creationId xmlns:a16="http://schemas.microsoft.com/office/drawing/2014/main" id="{DCBCD345-CDB2-470A-802F-F2C0063C5DC8}"/>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solidFill>
                <a:srgbClr val="D9D9D9"/>
              </a:solidFill>
              <a:ln w="3104" cap="flat">
                <a:noFill/>
                <a:prstDash val="solid"/>
                <a:miter/>
              </a:ln>
            </p:spPr>
            <p:txBody>
              <a:bodyPr rtlCol="0" anchor="ctr"/>
              <a:lstStyle/>
              <a:p>
                <a:endParaRPr lang="en-US" sz="1050"/>
              </a:p>
            </p:txBody>
          </p:sp>
          <p:sp>
            <p:nvSpPr>
              <p:cNvPr id="292" name="Freeform: Shape 33">
                <a:extLst>
                  <a:ext uri="{FF2B5EF4-FFF2-40B4-BE49-F238E27FC236}">
                    <a16:creationId xmlns:a16="http://schemas.microsoft.com/office/drawing/2014/main" id="{23AEBCD0-E224-43F5-870F-7B0E27D599B0}"/>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solidFill>
                <a:srgbClr val="D9D9D9"/>
              </a:solidFill>
              <a:ln w="3104" cap="flat">
                <a:noFill/>
                <a:prstDash val="solid"/>
                <a:miter/>
              </a:ln>
            </p:spPr>
            <p:txBody>
              <a:bodyPr rtlCol="0" anchor="ctr"/>
              <a:lstStyle/>
              <a:p>
                <a:endParaRPr lang="en-US" sz="1050"/>
              </a:p>
            </p:txBody>
          </p:sp>
          <p:sp>
            <p:nvSpPr>
              <p:cNvPr id="293" name="Freeform: Shape 34">
                <a:extLst>
                  <a:ext uri="{FF2B5EF4-FFF2-40B4-BE49-F238E27FC236}">
                    <a16:creationId xmlns:a16="http://schemas.microsoft.com/office/drawing/2014/main" id="{89CBA5B9-F5B9-4A6F-8F8E-F76A57420765}"/>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solidFill>
                <a:srgbClr val="D9D9D9"/>
              </a:solidFill>
              <a:ln w="3104" cap="flat">
                <a:noFill/>
                <a:prstDash val="solid"/>
                <a:miter/>
              </a:ln>
            </p:spPr>
            <p:txBody>
              <a:bodyPr rtlCol="0" anchor="ctr"/>
              <a:lstStyle/>
              <a:p>
                <a:endParaRPr lang="en-US" sz="1050"/>
              </a:p>
            </p:txBody>
          </p:sp>
          <p:sp>
            <p:nvSpPr>
              <p:cNvPr id="294" name="Freeform: Shape 35">
                <a:extLst>
                  <a:ext uri="{FF2B5EF4-FFF2-40B4-BE49-F238E27FC236}">
                    <a16:creationId xmlns:a16="http://schemas.microsoft.com/office/drawing/2014/main" id="{A619CC9B-3021-4F4A-A40A-5A7D208128BD}"/>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solidFill>
                <a:srgbClr val="D9D9D9"/>
              </a:solidFill>
              <a:ln w="3104" cap="flat">
                <a:noFill/>
                <a:prstDash val="solid"/>
                <a:miter/>
              </a:ln>
            </p:spPr>
            <p:txBody>
              <a:bodyPr rtlCol="0" anchor="ctr"/>
              <a:lstStyle/>
              <a:p>
                <a:endParaRPr lang="en-US" sz="1050"/>
              </a:p>
            </p:txBody>
          </p:sp>
          <p:sp>
            <p:nvSpPr>
              <p:cNvPr id="295" name="Freeform: Shape 36">
                <a:extLst>
                  <a:ext uri="{FF2B5EF4-FFF2-40B4-BE49-F238E27FC236}">
                    <a16:creationId xmlns:a16="http://schemas.microsoft.com/office/drawing/2014/main" id="{D73BD59C-5917-4AF2-98BD-68D5EF32AFFC}"/>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solidFill>
                <a:srgbClr val="D9D9D9"/>
              </a:solidFill>
              <a:ln w="3104" cap="flat">
                <a:noFill/>
                <a:prstDash val="solid"/>
                <a:miter/>
              </a:ln>
            </p:spPr>
            <p:txBody>
              <a:bodyPr rtlCol="0" anchor="ctr"/>
              <a:lstStyle/>
              <a:p>
                <a:endParaRPr lang="en-US" sz="1050"/>
              </a:p>
            </p:txBody>
          </p:sp>
          <p:sp>
            <p:nvSpPr>
              <p:cNvPr id="296" name="Freeform: Shape 37">
                <a:extLst>
                  <a:ext uri="{FF2B5EF4-FFF2-40B4-BE49-F238E27FC236}">
                    <a16:creationId xmlns:a16="http://schemas.microsoft.com/office/drawing/2014/main" id="{D1ACBC9C-53BC-4F04-999D-36B846C18F58}"/>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solidFill>
                <a:srgbClr val="D9D9D9"/>
              </a:solidFill>
              <a:ln w="3104" cap="flat">
                <a:noFill/>
                <a:prstDash val="solid"/>
                <a:miter/>
              </a:ln>
            </p:spPr>
            <p:txBody>
              <a:bodyPr rtlCol="0" anchor="ctr"/>
              <a:lstStyle/>
              <a:p>
                <a:endParaRPr lang="en-US" sz="1050"/>
              </a:p>
            </p:txBody>
          </p:sp>
          <p:sp>
            <p:nvSpPr>
              <p:cNvPr id="297" name="Freeform: Shape 38">
                <a:extLst>
                  <a:ext uri="{FF2B5EF4-FFF2-40B4-BE49-F238E27FC236}">
                    <a16:creationId xmlns:a16="http://schemas.microsoft.com/office/drawing/2014/main" id="{05C98C95-4110-415F-9644-72C6AA5D9191}"/>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solidFill>
                <a:srgbClr val="D9D9D9"/>
              </a:solidFill>
              <a:ln w="3104" cap="flat">
                <a:noFill/>
                <a:prstDash val="solid"/>
                <a:miter/>
              </a:ln>
            </p:spPr>
            <p:txBody>
              <a:bodyPr rtlCol="0" anchor="ctr"/>
              <a:lstStyle/>
              <a:p>
                <a:endParaRPr lang="en-US" sz="1050"/>
              </a:p>
            </p:txBody>
          </p:sp>
          <p:sp>
            <p:nvSpPr>
              <p:cNvPr id="298" name="Freeform: Shape 39">
                <a:extLst>
                  <a:ext uri="{FF2B5EF4-FFF2-40B4-BE49-F238E27FC236}">
                    <a16:creationId xmlns:a16="http://schemas.microsoft.com/office/drawing/2014/main" id="{0FE7DB0D-9351-42EC-B646-C300275CAD6F}"/>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solidFill>
                <a:srgbClr val="D9D9D9"/>
              </a:solidFill>
              <a:ln w="3104" cap="flat">
                <a:noFill/>
                <a:prstDash val="solid"/>
                <a:miter/>
              </a:ln>
            </p:spPr>
            <p:txBody>
              <a:bodyPr rtlCol="0" anchor="ctr"/>
              <a:lstStyle/>
              <a:p>
                <a:endParaRPr lang="en-US" sz="1050"/>
              </a:p>
            </p:txBody>
          </p:sp>
          <p:sp>
            <p:nvSpPr>
              <p:cNvPr id="299" name="Freeform: Shape 40">
                <a:extLst>
                  <a:ext uri="{FF2B5EF4-FFF2-40B4-BE49-F238E27FC236}">
                    <a16:creationId xmlns:a16="http://schemas.microsoft.com/office/drawing/2014/main" id="{67EC4AAB-67A9-476B-A3EF-BC449A36DB92}"/>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solidFill>
                <a:srgbClr val="D9D9D9"/>
              </a:solidFill>
              <a:ln w="3104" cap="flat">
                <a:noFill/>
                <a:prstDash val="solid"/>
                <a:miter/>
              </a:ln>
            </p:spPr>
            <p:txBody>
              <a:bodyPr rtlCol="0" anchor="ctr"/>
              <a:lstStyle/>
              <a:p>
                <a:endParaRPr lang="en-US" sz="1050"/>
              </a:p>
            </p:txBody>
          </p:sp>
          <p:sp>
            <p:nvSpPr>
              <p:cNvPr id="300" name="Freeform: Shape 41">
                <a:extLst>
                  <a:ext uri="{FF2B5EF4-FFF2-40B4-BE49-F238E27FC236}">
                    <a16:creationId xmlns:a16="http://schemas.microsoft.com/office/drawing/2014/main" id="{66BFD5CA-8301-4031-AAA5-E04A24034F9A}"/>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solidFill>
                <a:srgbClr val="D9D9D9"/>
              </a:solidFill>
              <a:ln w="3104" cap="flat">
                <a:noFill/>
                <a:prstDash val="solid"/>
                <a:miter/>
              </a:ln>
            </p:spPr>
            <p:txBody>
              <a:bodyPr rtlCol="0" anchor="ctr"/>
              <a:lstStyle/>
              <a:p>
                <a:endParaRPr lang="en-US" sz="1050"/>
              </a:p>
            </p:txBody>
          </p:sp>
          <p:sp>
            <p:nvSpPr>
              <p:cNvPr id="301" name="Freeform: Shape 42">
                <a:extLst>
                  <a:ext uri="{FF2B5EF4-FFF2-40B4-BE49-F238E27FC236}">
                    <a16:creationId xmlns:a16="http://schemas.microsoft.com/office/drawing/2014/main" id="{EDAED00D-C233-4DF4-9B71-0FC5502CD6A7}"/>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solidFill>
                <a:srgbClr val="D9D9D9"/>
              </a:solidFill>
              <a:ln w="3104" cap="flat">
                <a:noFill/>
                <a:prstDash val="solid"/>
                <a:miter/>
              </a:ln>
            </p:spPr>
            <p:txBody>
              <a:bodyPr rtlCol="0" anchor="ctr"/>
              <a:lstStyle/>
              <a:p>
                <a:endParaRPr lang="en-US" sz="1050"/>
              </a:p>
            </p:txBody>
          </p:sp>
          <p:sp>
            <p:nvSpPr>
              <p:cNvPr id="302" name="Freeform: Shape 43">
                <a:extLst>
                  <a:ext uri="{FF2B5EF4-FFF2-40B4-BE49-F238E27FC236}">
                    <a16:creationId xmlns:a16="http://schemas.microsoft.com/office/drawing/2014/main" id="{E9B597B5-B7F5-4111-95EE-EC90E6F34CE9}"/>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solidFill>
                <a:srgbClr val="D9D9D9"/>
              </a:solidFill>
              <a:ln w="3104" cap="flat">
                <a:noFill/>
                <a:prstDash val="solid"/>
                <a:miter/>
              </a:ln>
            </p:spPr>
            <p:txBody>
              <a:bodyPr rtlCol="0" anchor="ctr"/>
              <a:lstStyle/>
              <a:p>
                <a:endParaRPr lang="en-US" sz="1050"/>
              </a:p>
            </p:txBody>
          </p:sp>
          <p:sp>
            <p:nvSpPr>
              <p:cNvPr id="303" name="Freeform: Shape 44">
                <a:extLst>
                  <a:ext uri="{FF2B5EF4-FFF2-40B4-BE49-F238E27FC236}">
                    <a16:creationId xmlns:a16="http://schemas.microsoft.com/office/drawing/2014/main" id="{63B96A4E-7161-4654-97F2-D3BE3D41C81A}"/>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solidFill>
                <a:srgbClr val="D9D9D9"/>
              </a:solidFill>
              <a:ln w="3104" cap="flat">
                <a:noFill/>
                <a:prstDash val="solid"/>
                <a:miter/>
              </a:ln>
            </p:spPr>
            <p:txBody>
              <a:bodyPr rtlCol="0" anchor="ctr"/>
              <a:lstStyle/>
              <a:p>
                <a:endParaRPr lang="en-US" sz="1050"/>
              </a:p>
            </p:txBody>
          </p:sp>
          <p:sp>
            <p:nvSpPr>
              <p:cNvPr id="304" name="Freeform: Shape 45">
                <a:extLst>
                  <a:ext uri="{FF2B5EF4-FFF2-40B4-BE49-F238E27FC236}">
                    <a16:creationId xmlns:a16="http://schemas.microsoft.com/office/drawing/2014/main" id="{9DE00CB1-A546-4C11-A572-DB29D83CF315}"/>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solidFill>
                <a:srgbClr val="D9D9D9"/>
              </a:solidFill>
              <a:ln w="3104" cap="flat">
                <a:noFill/>
                <a:prstDash val="solid"/>
                <a:miter/>
              </a:ln>
            </p:spPr>
            <p:txBody>
              <a:bodyPr rtlCol="0" anchor="ctr"/>
              <a:lstStyle/>
              <a:p>
                <a:endParaRPr lang="en-US" sz="1050"/>
              </a:p>
            </p:txBody>
          </p:sp>
          <p:sp>
            <p:nvSpPr>
              <p:cNvPr id="305" name="Freeform: Shape 46">
                <a:extLst>
                  <a:ext uri="{FF2B5EF4-FFF2-40B4-BE49-F238E27FC236}">
                    <a16:creationId xmlns:a16="http://schemas.microsoft.com/office/drawing/2014/main" id="{C0157633-34C6-4D11-A9B7-46D27BE6E41C}"/>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solidFill>
                <a:srgbClr val="D9D9D9"/>
              </a:solidFill>
              <a:ln w="3104" cap="flat">
                <a:noFill/>
                <a:prstDash val="solid"/>
                <a:miter/>
              </a:ln>
            </p:spPr>
            <p:txBody>
              <a:bodyPr rtlCol="0" anchor="ctr"/>
              <a:lstStyle/>
              <a:p>
                <a:endParaRPr lang="en-US" sz="1050"/>
              </a:p>
            </p:txBody>
          </p:sp>
          <p:sp>
            <p:nvSpPr>
              <p:cNvPr id="306" name="Freeform: Shape 47">
                <a:extLst>
                  <a:ext uri="{FF2B5EF4-FFF2-40B4-BE49-F238E27FC236}">
                    <a16:creationId xmlns:a16="http://schemas.microsoft.com/office/drawing/2014/main" id="{9D9A6E0A-956F-4F41-B50A-6B91E42F02E4}"/>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solidFill>
                <a:srgbClr val="D9D9D9"/>
              </a:solidFill>
              <a:ln w="3104" cap="flat">
                <a:noFill/>
                <a:prstDash val="solid"/>
                <a:miter/>
              </a:ln>
            </p:spPr>
            <p:txBody>
              <a:bodyPr rtlCol="0" anchor="ctr"/>
              <a:lstStyle/>
              <a:p>
                <a:endParaRPr lang="en-US" sz="1050"/>
              </a:p>
            </p:txBody>
          </p:sp>
          <p:sp>
            <p:nvSpPr>
              <p:cNvPr id="307" name="Freeform: Shape 48">
                <a:extLst>
                  <a:ext uri="{FF2B5EF4-FFF2-40B4-BE49-F238E27FC236}">
                    <a16:creationId xmlns:a16="http://schemas.microsoft.com/office/drawing/2014/main" id="{7E7B6395-6556-4325-AB8D-8F936F8D9A8F}"/>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solidFill>
                <a:srgbClr val="D9D9D9"/>
              </a:solidFill>
              <a:ln w="3104" cap="flat">
                <a:noFill/>
                <a:prstDash val="solid"/>
                <a:miter/>
              </a:ln>
            </p:spPr>
            <p:txBody>
              <a:bodyPr rtlCol="0" anchor="ctr"/>
              <a:lstStyle/>
              <a:p>
                <a:endParaRPr lang="en-US" sz="1050"/>
              </a:p>
            </p:txBody>
          </p:sp>
          <p:sp>
            <p:nvSpPr>
              <p:cNvPr id="308" name="Freeform: Shape 49">
                <a:extLst>
                  <a:ext uri="{FF2B5EF4-FFF2-40B4-BE49-F238E27FC236}">
                    <a16:creationId xmlns:a16="http://schemas.microsoft.com/office/drawing/2014/main" id="{28183AFF-BF27-4DEA-83AB-4168491442A9}"/>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solidFill>
                <a:srgbClr val="D9D9D9"/>
              </a:solidFill>
              <a:ln w="3104" cap="flat">
                <a:noFill/>
                <a:prstDash val="solid"/>
                <a:miter/>
              </a:ln>
            </p:spPr>
            <p:txBody>
              <a:bodyPr rtlCol="0" anchor="ctr"/>
              <a:lstStyle/>
              <a:p>
                <a:endParaRPr lang="en-US" sz="1050"/>
              </a:p>
            </p:txBody>
          </p:sp>
          <p:sp>
            <p:nvSpPr>
              <p:cNvPr id="309" name="Freeform: Shape 50">
                <a:extLst>
                  <a:ext uri="{FF2B5EF4-FFF2-40B4-BE49-F238E27FC236}">
                    <a16:creationId xmlns:a16="http://schemas.microsoft.com/office/drawing/2014/main" id="{14B72793-B95F-40A1-A3B8-ECDCE4C1F049}"/>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solidFill>
                <a:srgbClr val="D9D9D9"/>
              </a:solidFill>
              <a:ln w="3104" cap="flat">
                <a:noFill/>
                <a:prstDash val="solid"/>
                <a:miter/>
              </a:ln>
            </p:spPr>
            <p:txBody>
              <a:bodyPr rtlCol="0" anchor="ctr"/>
              <a:lstStyle/>
              <a:p>
                <a:endParaRPr lang="en-US" sz="1050"/>
              </a:p>
            </p:txBody>
          </p:sp>
          <p:sp>
            <p:nvSpPr>
              <p:cNvPr id="310" name="Freeform: Shape 51">
                <a:extLst>
                  <a:ext uri="{FF2B5EF4-FFF2-40B4-BE49-F238E27FC236}">
                    <a16:creationId xmlns:a16="http://schemas.microsoft.com/office/drawing/2014/main" id="{D1CF15F3-108D-4DF6-8C94-770CA3CFFB9C}"/>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solidFill>
                <a:srgbClr val="D9D9D9"/>
              </a:solidFill>
              <a:ln w="3104" cap="flat">
                <a:noFill/>
                <a:prstDash val="solid"/>
                <a:miter/>
              </a:ln>
            </p:spPr>
            <p:txBody>
              <a:bodyPr rtlCol="0" anchor="ctr"/>
              <a:lstStyle/>
              <a:p>
                <a:endParaRPr lang="en-US" sz="1050"/>
              </a:p>
            </p:txBody>
          </p:sp>
          <p:sp>
            <p:nvSpPr>
              <p:cNvPr id="311" name="Freeform: Shape 52">
                <a:extLst>
                  <a:ext uri="{FF2B5EF4-FFF2-40B4-BE49-F238E27FC236}">
                    <a16:creationId xmlns:a16="http://schemas.microsoft.com/office/drawing/2014/main" id="{2EE7A5CE-1EE5-4A79-AEB4-6FBBD5F5EA54}"/>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solidFill>
                <a:srgbClr val="D9D9D9"/>
              </a:solidFill>
              <a:ln w="3104" cap="flat">
                <a:noFill/>
                <a:prstDash val="solid"/>
                <a:miter/>
              </a:ln>
            </p:spPr>
            <p:txBody>
              <a:bodyPr rtlCol="0" anchor="ctr"/>
              <a:lstStyle/>
              <a:p>
                <a:endParaRPr lang="en-US" sz="1050"/>
              </a:p>
            </p:txBody>
          </p:sp>
          <p:sp>
            <p:nvSpPr>
              <p:cNvPr id="312" name="Freeform: Shape 53">
                <a:extLst>
                  <a:ext uri="{FF2B5EF4-FFF2-40B4-BE49-F238E27FC236}">
                    <a16:creationId xmlns:a16="http://schemas.microsoft.com/office/drawing/2014/main" id="{12D44DC3-E6EF-4EE2-8C7E-F6765D4BD69C}"/>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solidFill>
                <a:srgbClr val="D9D9D9"/>
              </a:solidFill>
              <a:ln w="3104" cap="flat">
                <a:noFill/>
                <a:prstDash val="solid"/>
                <a:miter/>
              </a:ln>
            </p:spPr>
            <p:txBody>
              <a:bodyPr rtlCol="0" anchor="ctr"/>
              <a:lstStyle/>
              <a:p>
                <a:endParaRPr lang="en-US" sz="1050"/>
              </a:p>
            </p:txBody>
          </p:sp>
          <p:sp>
            <p:nvSpPr>
              <p:cNvPr id="313" name="Freeform: Shape 54">
                <a:extLst>
                  <a:ext uri="{FF2B5EF4-FFF2-40B4-BE49-F238E27FC236}">
                    <a16:creationId xmlns:a16="http://schemas.microsoft.com/office/drawing/2014/main" id="{5354B3FC-8B23-4FE8-A5D5-0AB48E658F77}"/>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solidFill>
                <a:srgbClr val="D9D9D9"/>
              </a:solidFill>
              <a:ln w="3104" cap="flat">
                <a:noFill/>
                <a:prstDash val="solid"/>
                <a:miter/>
              </a:ln>
            </p:spPr>
            <p:txBody>
              <a:bodyPr rtlCol="0" anchor="ctr"/>
              <a:lstStyle/>
              <a:p>
                <a:endParaRPr lang="en-US" sz="1050"/>
              </a:p>
            </p:txBody>
          </p:sp>
          <p:sp>
            <p:nvSpPr>
              <p:cNvPr id="314" name="Freeform: Shape 55">
                <a:extLst>
                  <a:ext uri="{FF2B5EF4-FFF2-40B4-BE49-F238E27FC236}">
                    <a16:creationId xmlns:a16="http://schemas.microsoft.com/office/drawing/2014/main" id="{96404AEC-2250-4E85-A7C2-A6F4A3054EA8}"/>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solidFill>
                <a:srgbClr val="D9D9D9"/>
              </a:solidFill>
              <a:ln w="3104" cap="flat">
                <a:noFill/>
                <a:prstDash val="solid"/>
                <a:miter/>
              </a:ln>
            </p:spPr>
            <p:txBody>
              <a:bodyPr rtlCol="0" anchor="ctr"/>
              <a:lstStyle/>
              <a:p>
                <a:endParaRPr lang="en-US" sz="1050"/>
              </a:p>
            </p:txBody>
          </p:sp>
          <p:sp>
            <p:nvSpPr>
              <p:cNvPr id="315" name="Freeform: Shape 56">
                <a:extLst>
                  <a:ext uri="{FF2B5EF4-FFF2-40B4-BE49-F238E27FC236}">
                    <a16:creationId xmlns:a16="http://schemas.microsoft.com/office/drawing/2014/main" id="{42B5DB31-14EB-408D-B86C-EE1E08CDA1FF}"/>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solidFill>
                <a:srgbClr val="D9D9D9"/>
              </a:solidFill>
              <a:ln w="3104" cap="flat">
                <a:noFill/>
                <a:prstDash val="solid"/>
                <a:miter/>
              </a:ln>
            </p:spPr>
            <p:txBody>
              <a:bodyPr rtlCol="0" anchor="ctr"/>
              <a:lstStyle/>
              <a:p>
                <a:endParaRPr lang="en-US" sz="1050"/>
              </a:p>
            </p:txBody>
          </p:sp>
          <p:sp>
            <p:nvSpPr>
              <p:cNvPr id="316" name="Freeform: Shape 57">
                <a:extLst>
                  <a:ext uri="{FF2B5EF4-FFF2-40B4-BE49-F238E27FC236}">
                    <a16:creationId xmlns:a16="http://schemas.microsoft.com/office/drawing/2014/main" id="{A9F42053-8A90-496E-82C2-7B41C7E05D2A}"/>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solidFill>
                <a:srgbClr val="D9D9D9"/>
              </a:solidFill>
              <a:ln w="3104" cap="flat">
                <a:noFill/>
                <a:prstDash val="solid"/>
                <a:miter/>
              </a:ln>
            </p:spPr>
            <p:txBody>
              <a:bodyPr rtlCol="0" anchor="ctr"/>
              <a:lstStyle/>
              <a:p>
                <a:endParaRPr lang="en-US" sz="1050"/>
              </a:p>
            </p:txBody>
          </p:sp>
          <p:sp>
            <p:nvSpPr>
              <p:cNvPr id="317" name="Freeform: Shape 58">
                <a:extLst>
                  <a:ext uri="{FF2B5EF4-FFF2-40B4-BE49-F238E27FC236}">
                    <a16:creationId xmlns:a16="http://schemas.microsoft.com/office/drawing/2014/main" id="{A6B47A3E-0CA6-4710-B319-55726828F961}"/>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solidFill>
                <a:srgbClr val="D9D9D9"/>
              </a:solidFill>
              <a:ln w="3104" cap="flat">
                <a:noFill/>
                <a:prstDash val="solid"/>
                <a:miter/>
              </a:ln>
            </p:spPr>
            <p:txBody>
              <a:bodyPr rtlCol="0" anchor="ctr"/>
              <a:lstStyle/>
              <a:p>
                <a:endParaRPr lang="en-US" sz="1050"/>
              </a:p>
            </p:txBody>
          </p:sp>
          <p:sp>
            <p:nvSpPr>
              <p:cNvPr id="318" name="Freeform: Shape 59">
                <a:extLst>
                  <a:ext uri="{FF2B5EF4-FFF2-40B4-BE49-F238E27FC236}">
                    <a16:creationId xmlns:a16="http://schemas.microsoft.com/office/drawing/2014/main" id="{437681DE-5545-4B61-8757-01B183FF17B2}"/>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solidFill>
                <a:srgbClr val="D9D9D9"/>
              </a:solidFill>
              <a:ln w="3104" cap="flat">
                <a:noFill/>
                <a:prstDash val="solid"/>
                <a:miter/>
              </a:ln>
            </p:spPr>
            <p:txBody>
              <a:bodyPr rtlCol="0" anchor="ctr"/>
              <a:lstStyle/>
              <a:p>
                <a:endParaRPr lang="en-US" sz="1050"/>
              </a:p>
            </p:txBody>
          </p:sp>
          <p:sp>
            <p:nvSpPr>
              <p:cNvPr id="319" name="Freeform: Shape 60">
                <a:extLst>
                  <a:ext uri="{FF2B5EF4-FFF2-40B4-BE49-F238E27FC236}">
                    <a16:creationId xmlns:a16="http://schemas.microsoft.com/office/drawing/2014/main" id="{2F8834CC-A17D-4797-B7A3-DF3CC91FB20C}"/>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solidFill>
                <a:srgbClr val="D9D9D9"/>
              </a:solidFill>
              <a:ln w="3104" cap="flat">
                <a:noFill/>
                <a:prstDash val="solid"/>
                <a:miter/>
              </a:ln>
            </p:spPr>
            <p:txBody>
              <a:bodyPr rtlCol="0" anchor="ctr"/>
              <a:lstStyle/>
              <a:p>
                <a:endParaRPr lang="en-US" sz="1050"/>
              </a:p>
            </p:txBody>
          </p:sp>
          <p:sp>
            <p:nvSpPr>
              <p:cNvPr id="320" name="Freeform: Shape 61">
                <a:extLst>
                  <a:ext uri="{FF2B5EF4-FFF2-40B4-BE49-F238E27FC236}">
                    <a16:creationId xmlns:a16="http://schemas.microsoft.com/office/drawing/2014/main" id="{1002D168-35C8-488E-9A5C-6857C3446C3B}"/>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solidFill>
                <a:srgbClr val="D9D9D9"/>
              </a:solidFill>
              <a:ln w="3104" cap="flat">
                <a:noFill/>
                <a:prstDash val="solid"/>
                <a:miter/>
              </a:ln>
            </p:spPr>
            <p:txBody>
              <a:bodyPr rtlCol="0" anchor="ctr"/>
              <a:lstStyle/>
              <a:p>
                <a:endParaRPr lang="en-US" sz="1050"/>
              </a:p>
            </p:txBody>
          </p:sp>
          <p:sp>
            <p:nvSpPr>
              <p:cNvPr id="321" name="Freeform: Shape 62">
                <a:extLst>
                  <a:ext uri="{FF2B5EF4-FFF2-40B4-BE49-F238E27FC236}">
                    <a16:creationId xmlns:a16="http://schemas.microsoft.com/office/drawing/2014/main" id="{8C8D1294-E2C1-40C8-9D42-D2B2AAB3F261}"/>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solidFill>
                <a:srgbClr val="D9D9D9"/>
              </a:solidFill>
              <a:ln w="3104" cap="flat">
                <a:noFill/>
                <a:prstDash val="solid"/>
                <a:miter/>
              </a:ln>
            </p:spPr>
            <p:txBody>
              <a:bodyPr rtlCol="0" anchor="ctr"/>
              <a:lstStyle/>
              <a:p>
                <a:endParaRPr lang="en-US" sz="1050"/>
              </a:p>
            </p:txBody>
          </p:sp>
          <p:sp>
            <p:nvSpPr>
              <p:cNvPr id="322" name="Freeform: Shape 63">
                <a:extLst>
                  <a:ext uri="{FF2B5EF4-FFF2-40B4-BE49-F238E27FC236}">
                    <a16:creationId xmlns:a16="http://schemas.microsoft.com/office/drawing/2014/main" id="{F9212105-F1C7-4752-919B-16FE8D239318}"/>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solidFill>
                <a:srgbClr val="D9D9D9"/>
              </a:solidFill>
              <a:ln w="3104" cap="flat">
                <a:noFill/>
                <a:prstDash val="solid"/>
                <a:miter/>
              </a:ln>
            </p:spPr>
            <p:txBody>
              <a:bodyPr rtlCol="0" anchor="ctr"/>
              <a:lstStyle/>
              <a:p>
                <a:endParaRPr lang="en-US" sz="1050"/>
              </a:p>
            </p:txBody>
          </p:sp>
          <p:sp>
            <p:nvSpPr>
              <p:cNvPr id="323" name="Freeform: Shape 64">
                <a:extLst>
                  <a:ext uri="{FF2B5EF4-FFF2-40B4-BE49-F238E27FC236}">
                    <a16:creationId xmlns:a16="http://schemas.microsoft.com/office/drawing/2014/main" id="{E309EECE-3427-4C3C-9463-66ED0C7B8884}"/>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solidFill>
                <a:srgbClr val="D9D9D9"/>
              </a:solidFill>
              <a:ln w="3104" cap="flat">
                <a:noFill/>
                <a:prstDash val="solid"/>
                <a:miter/>
              </a:ln>
            </p:spPr>
            <p:txBody>
              <a:bodyPr rtlCol="0" anchor="ctr"/>
              <a:lstStyle/>
              <a:p>
                <a:endParaRPr lang="en-US" sz="1050"/>
              </a:p>
            </p:txBody>
          </p:sp>
          <p:sp>
            <p:nvSpPr>
              <p:cNvPr id="324" name="Freeform: Shape 65">
                <a:extLst>
                  <a:ext uri="{FF2B5EF4-FFF2-40B4-BE49-F238E27FC236}">
                    <a16:creationId xmlns:a16="http://schemas.microsoft.com/office/drawing/2014/main" id="{6E307882-71B5-42A0-9B20-66B25496314F}"/>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solidFill>
                <a:srgbClr val="D9D9D9"/>
              </a:solidFill>
              <a:ln w="3104" cap="flat">
                <a:noFill/>
                <a:prstDash val="solid"/>
                <a:miter/>
              </a:ln>
            </p:spPr>
            <p:txBody>
              <a:bodyPr rtlCol="0" anchor="ctr"/>
              <a:lstStyle/>
              <a:p>
                <a:endParaRPr lang="en-US" sz="1050"/>
              </a:p>
            </p:txBody>
          </p:sp>
          <p:sp>
            <p:nvSpPr>
              <p:cNvPr id="325" name="Freeform: Shape 66">
                <a:extLst>
                  <a:ext uri="{FF2B5EF4-FFF2-40B4-BE49-F238E27FC236}">
                    <a16:creationId xmlns:a16="http://schemas.microsoft.com/office/drawing/2014/main" id="{A21894BF-335E-4285-9A15-78EBF6E10E4E}"/>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solidFill>
                <a:srgbClr val="D9D9D9"/>
              </a:solidFill>
              <a:ln w="3104" cap="flat">
                <a:noFill/>
                <a:prstDash val="solid"/>
                <a:miter/>
              </a:ln>
            </p:spPr>
            <p:txBody>
              <a:bodyPr rtlCol="0" anchor="ctr"/>
              <a:lstStyle/>
              <a:p>
                <a:endParaRPr lang="en-US" sz="1050"/>
              </a:p>
            </p:txBody>
          </p:sp>
          <p:sp>
            <p:nvSpPr>
              <p:cNvPr id="326" name="Freeform: Shape 67">
                <a:extLst>
                  <a:ext uri="{FF2B5EF4-FFF2-40B4-BE49-F238E27FC236}">
                    <a16:creationId xmlns:a16="http://schemas.microsoft.com/office/drawing/2014/main" id="{D98B3161-79DA-4C5A-9C1D-EB335CBDF048}"/>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solidFill>
                <a:srgbClr val="D9D9D9"/>
              </a:solidFill>
              <a:ln w="3104" cap="flat">
                <a:noFill/>
                <a:prstDash val="solid"/>
                <a:miter/>
              </a:ln>
            </p:spPr>
            <p:txBody>
              <a:bodyPr rtlCol="0" anchor="ctr"/>
              <a:lstStyle/>
              <a:p>
                <a:endParaRPr lang="en-US" sz="1050"/>
              </a:p>
            </p:txBody>
          </p:sp>
          <p:sp>
            <p:nvSpPr>
              <p:cNvPr id="327" name="Freeform: Shape 68">
                <a:extLst>
                  <a:ext uri="{FF2B5EF4-FFF2-40B4-BE49-F238E27FC236}">
                    <a16:creationId xmlns:a16="http://schemas.microsoft.com/office/drawing/2014/main" id="{835A0073-7D6A-46FC-9713-848AA4084648}"/>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solidFill>
                <a:srgbClr val="D9D9D9"/>
              </a:solidFill>
              <a:ln w="3104" cap="flat">
                <a:noFill/>
                <a:prstDash val="solid"/>
                <a:miter/>
              </a:ln>
            </p:spPr>
            <p:txBody>
              <a:bodyPr rtlCol="0" anchor="ctr"/>
              <a:lstStyle/>
              <a:p>
                <a:endParaRPr lang="en-US" sz="1050"/>
              </a:p>
            </p:txBody>
          </p:sp>
          <p:sp>
            <p:nvSpPr>
              <p:cNvPr id="328" name="Freeform: Shape 69">
                <a:extLst>
                  <a:ext uri="{FF2B5EF4-FFF2-40B4-BE49-F238E27FC236}">
                    <a16:creationId xmlns:a16="http://schemas.microsoft.com/office/drawing/2014/main" id="{474C8492-A2D9-4926-9A66-C69D2B4D172C}"/>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solidFill>
                <a:srgbClr val="D9D9D9"/>
              </a:solidFill>
              <a:ln w="3104" cap="flat">
                <a:noFill/>
                <a:prstDash val="solid"/>
                <a:miter/>
              </a:ln>
            </p:spPr>
            <p:txBody>
              <a:bodyPr rtlCol="0" anchor="ctr"/>
              <a:lstStyle/>
              <a:p>
                <a:endParaRPr lang="en-US" sz="1050"/>
              </a:p>
            </p:txBody>
          </p:sp>
          <p:sp>
            <p:nvSpPr>
              <p:cNvPr id="329" name="Freeform: Shape 70">
                <a:extLst>
                  <a:ext uri="{FF2B5EF4-FFF2-40B4-BE49-F238E27FC236}">
                    <a16:creationId xmlns:a16="http://schemas.microsoft.com/office/drawing/2014/main" id="{48794C80-722B-4B47-B06F-A088294E05FA}"/>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solidFill>
                <a:srgbClr val="D9D9D9"/>
              </a:solidFill>
              <a:ln w="3104" cap="flat">
                <a:noFill/>
                <a:prstDash val="solid"/>
                <a:miter/>
              </a:ln>
            </p:spPr>
            <p:txBody>
              <a:bodyPr rtlCol="0" anchor="ctr"/>
              <a:lstStyle/>
              <a:p>
                <a:endParaRPr lang="en-US" sz="1050"/>
              </a:p>
            </p:txBody>
          </p:sp>
          <p:sp>
            <p:nvSpPr>
              <p:cNvPr id="330" name="Freeform: Shape 71">
                <a:extLst>
                  <a:ext uri="{FF2B5EF4-FFF2-40B4-BE49-F238E27FC236}">
                    <a16:creationId xmlns:a16="http://schemas.microsoft.com/office/drawing/2014/main" id="{45DA9248-98BE-407A-B89A-BCBE6B385399}"/>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solidFill>
                <a:srgbClr val="D9D9D9"/>
              </a:solidFill>
              <a:ln w="3104" cap="flat">
                <a:noFill/>
                <a:prstDash val="solid"/>
                <a:miter/>
              </a:ln>
            </p:spPr>
            <p:txBody>
              <a:bodyPr rtlCol="0" anchor="ctr"/>
              <a:lstStyle/>
              <a:p>
                <a:endParaRPr lang="en-US" sz="1050"/>
              </a:p>
            </p:txBody>
          </p:sp>
          <p:sp>
            <p:nvSpPr>
              <p:cNvPr id="331" name="Freeform: Shape 72">
                <a:extLst>
                  <a:ext uri="{FF2B5EF4-FFF2-40B4-BE49-F238E27FC236}">
                    <a16:creationId xmlns:a16="http://schemas.microsoft.com/office/drawing/2014/main" id="{B7590E59-BA60-4D4F-9656-F63AFE0042B2}"/>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solidFill>
                <a:srgbClr val="D9D9D9"/>
              </a:solidFill>
              <a:ln w="3104" cap="flat">
                <a:noFill/>
                <a:prstDash val="solid"/>
                <a:miter/>
              </a:ln>
            </p:spPr>
            <p:txBody>
              <a:bodyPr rtlCol="0" anchor="ctr"/>
              <a:lstStyle/>
              <a:p>
                <a:endParaRPr lang="en-US" sz="1050"/>
              </a:p>
            </p:txBody>
          </p:sp>
          <p:sp>
            <p:nvSpPr>
              <p:cNvPr id="332" name="Freeform: Shape 73">
                <a:extLst>
                  <a:ext uri="{FF2B5EF4-FFF2-40B4-BE49-F238E27FC236}">
                    <a16:creationId xmlns:a16="http://schemas.microsoft.com/office/drawing/2014/main" id="{89857DC7-C003-458A-9AF3-15F3F3E13805}"/>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solidFill>
                <a:srgbClr val="D9D9D9"/>
              </a:solidFill>
              <a:ln w="3104" cap="flat">
                <a:noFill/>
                <a:prstDash val="solid"/>
                <a:miter/>
              </a:ln>
            </p:spPr>
            <p:txBody>
              <a:bodyPr rtlCol="0" anchor="ctr"/>
              <a:lstStyle/>
              <a:p>
                <a:endParaRPr lang="en-US" sz="1050"/>
              </a:p>
            </p:txBody>
          </p:sp>
          <p:sp>
            <p:nvSpPr>
              <p:cNvPr id="333" name="Freeform: Shape 74">
                <a:extLst>
                  <a:ext uri="{FF2B5EF4-FFF2-40B4-BE49-F238E27FC236}">
                    <a16:creationId xmlns:a16="http://schemas.microsoft.com/office/drawing/2014/main" id="{692BBC12-2CAC-4711-9ECE-DB13F2A53B4C}"/>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solidFill>
                <a:srgbClr val="D9D9D9"/>
              </a:solidFill>
              <a:ln w="3104" cap="flat">
                <a:noFill/>
                <a:prstDash val="solid"/>
                <a:miter/>
              </a:ln>
            </p:spPr>
            <p:txBody>
              <a:bodyPr rtlCol="0" anchor="ctr"/>
              <a:lstStyle/>
              <a:p>
                <a:endParaRPr lang="en-US" sz="1050"/>
              </a:p>
            </p:txBody>
          </p:sp>
          <p:sp>
            <p:nvSpPr>
              <p:cNvPr id="334" name="Freeform: Shape 75">
                <a:extLst>
                  <a:ext uri="{FF2B5EF4-FFF2-40B4-BE49-F238E27FC236}">
                    <a16:creationId xmlns:a16="http://schemas.microsoft.com/office/drawing/2014/main" id="{03A01F93-851C-43DF-BC39-2D2D139BEA8F}"/>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solidFill>
                <a:srgbClr val="D9D9D9"/>
              </a:solidFill>
              <a:ln w="3104" cap="flat">
                <a:noFill/>
                <a:prstDash val="solid"/>
                <a:miter/>
              </a:ln>
            </p:spPr>
            <p:txBody>
              <a:bodyPr rtlCol="0" anchor="ctr"/>
              <a:lstStyle/>
              <a:p>
                <a:endParaRPr lang="en-US" sz="1050"/>
              </a:p>
            </p:txBody>
          </p:sp>
          <p:sp>
            <p:nvSpPr>
              <p:cNvPr id="335" name="Freeform: Shape 76">
                <a:extLst>
                  <a:ext uri="{FF2B5EF4-FFF2-40B4-BE49-F238E27FC236}">
                    <a16:creationId xmlns:a16="http://schemas.microsoft.com/office/drawing/2014/main" id="{393B0E8F-A3E6-495F-AABD-A063C5CC65D5}"/>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solidFill>
                <a:srgbClr val="D9D9D9"/>
              </a:solidFill>
              <a:ln w="3104" cap="flat">
                <a:noFill/>
                <a:prstDash val="solid"/>
                <a:miter/>
              </a:ln>
            </p:spPr>
            <p:txBody>
              <a:bodyPr rtlCol="0" anchor="ctr"/>
              <a:lstStyle/>
              <a:p>
                <a:endParaRPr lang="en-US" sz="1050"/>
              </a:p>
            </p:txBody>
          </p:sp>
          <p:sp>
            <p:nvSpPr>
              <p:cNvPr id="336" name="Freeform: Shape 77">
                <a:extLst>
                  <a:ext uri="{FF2B5EF4-FFF2-40B4-BE49-F238E27FC236}">
                    <a16:creationId xmlns:a16="http://schemas.microsoft.com/office/drawing/2014/main" id="{C1CB5CA1-19FF-486F-BA02-7F297B2766C5}"/>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solidFill>
                <a:srgbClr val="D9D9D9"/>
              </a:solidFill>
              <a:ln w="3104" cap="flat">
                <a:noFill/>
                <a:prstDash val="solid"/>
                <a:miter/>
              </a:ln>
            </p:spPr>
            <p:txBody>
              <a:bodyPr rtlCol="0" anchor="ctr"/>
              <a:lstStyle/>
              <a:p>
                <a:endParaRPr lang="en-US" sz="1050"/>
              </a:p>
            </p:txBody>
          </p:sp>
          <p:sp>
            <p:nvSpPr>
              <p:cNvPr id="337" name="Freeform: Shape 78">
                <a:extLst>
                  <a:ext uri="{FF2B5EF4-FFF2-40B4-BE49-F238E27FC236}">
                    <a16:creationId xmlns:a16="http://schemas.microsoft.com/office/drawing/2014/main" id="{C50597C1-26F5-4384-B80D-FF4F1C502D16}"/>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solidFill>
                <a:srgbClr val="D9D9D9"/>
              </a:solidFill>
              <a:ln w="3104" cap="flat">
                <a:noFill/>
                <a:prstDash val="solid"/>
                <a:miter/>
              </a:ln>
            </p:spPr>
            <p:txBody>
              <a:bodyPr rtlCol="0" anchor="ctr"/>
              <a:lstStyle/>
              <a:p>
                <a:endParaRPr lang="en-US" sz="1050"/>
              </a:p>
            </p:txBody>
          </p:sp>
          <p:sp>
            <p:nvSpPr>
              <p:cNvPr id="338" name="Freeform: Shape 79">
                <a:extLst>
                  <a:ext uri="{FF2B5EF4-FFF2-40B4-BE49-F238E27FC236}">
                    <a16:creationId xmlns:a16="http://schemas.microsoft.com/office/drawing/2014/main" id="{CC408157-A208-4275-BCE1-202FE3B4A81B}"/>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solidFill>
                <a:srgbClr val="D9D9D9"/>
              </a:solidFill>
              <a:ln w="3104" cap="flat">
                <a:noFill/>
                <a:prstDash val="solid"/>
                <a:miter/>
              </a:ln>
            </p:spPr>
            <p:txBody>
              <a:bodyPr rtlCol="0" anchor="ctr"/>
              <a:lstStyle/>
              <a:p>
                <a:endParaRPr lang="en-US" sz="1050"/>
              </a:p>
            </p:txBody>
          </p:sp>
          <p:sp>
            <p:nvSpPr>
              <p:cNvPr id="339" name="Freeform: Shape 80">
                <a:extLst>
                  <a:ext uri="{FF2B5EF4-FFF2-40B4-BE49-F238E27FC236}">
                    <a16:creationId xmlns:a16="http://schemas.microsoft.com/office/drawing/2014/main" id="{FF8DA953-F8D4-40FB-B2C3-FFA55E7403D5}"/>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solidFill>
                <a:srgbClr val="D9D9D9"/>
              </a:solidFill>
              <a:ln w="3104" cap="flat">
                <a:noFill/>
                <a:prstDash val="solid"/>
                <a:miter/>
              </a:ln>
            </p:spPr>
            <p:txBody>
              <a:bodyPr rtlCol="0" anchor="ctr"/>
              <a:lstStyle/>
              <a:p>
                <a:endParaRPr lang="en-US" sz="1050"/>
              </a:p>
            </p:txBody>
          </p:sp>
          <p:sp>
            <p:nvSpPr>
              <p:cNvPr id="340" name="Freeform: Shape 81">
                <a:extLst>
                  <a:ext uri="{FF2B5EF4-FFF2-40B4-BE49-F238E27FC236}">
                    <a16:creationId xmlns:a16="http://schemas.microsoft.com/office/drawing/2014/main" id="{93072A65-CBA7-4731-88C1-6BD2F644B340}"/>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solidFill>
                <a:srgbClr val="D9D9D9"/>
              </a:solidFill>
              <a:ln w="3104" cap="flat">
                <a:noFill/>
                <a:prstDash val="solid"/>
                <a:miter/>
              </a:ln>
            </p:spPr>
            <p:txBody>
              <a:bodyPr rtlCol="0" anchor="ctr"/>
              <a:lstStyle/>
              <a:p>
                <a:endParaRPr lang="en-US" sz="1050"/>
              </a:p>
            </p:txBody>
          </p:sp>
          <p:sp>
            <p:nvSpPr>
              <p:cNvPr id="341" name="Freeform: Shape 82">
                <a:extLst>
                  <a:ext uri="{FF2B5EF4-FFF2-40B4-BE49-F238E27FC236}">
                    <a16:creationId xmlns:a16="http://schemas.microsoft.com/office/drawing/2014/main" id="{8B3899BB-65A9-4C1B-BB05-E5E0A2C17D8D}"/>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solidFill>
                <a:srgbClr val="D9D9D9"/>
              </a:solidFill>
              <a:ln w="3104" cap="flat">
                <a:noFill/>
                <a:prstDash val="solid"/>
                <a:miter/>
              </a:ln>
            </p:spPr>
            <p:txBody>
              <a:bodyPr rtlCol="0" anchor="ctr"/>
              <a:lstStyle/>
              <a:p>
                <a:endParaRPr lang="en-US" sz="1050"/>
              </a:p>
            </p:txBody>
          </p:sp>
          <p:sp>
            <p:nvSpPr>
              <p:cNvPr id="342" name="Freeform: Shape 83">
                <a:extLst>
                  <a:ext uri="{FF2B5EF4-FFF2-40B4-BE49-F238E27FC236}">
                    <a16:creationId xmlns:a16="http://schemas.microsoft.com/office/drawing/2014/main" id="{7CB45757-B35D-4174-9705-8F7B6FB9BDBA}"/>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solidFill>
                <a:srgbClr val="D9D9D9"/>
              </a:solidFill>
              <a:ln w="3104" cap="flat">
                <a:noFill/>
                <a:prstDash val="solid"/>
                <a:miter/>
              </a:ln>
            </p:spPr>
            <p:txBody>
              <a:bodyPr rtlCol="0" anchor="ctr"/>
              <a:lstStyle/>
              <a:p>
                <a:endParaRPr lang="en-US" sz="1050"/>
              </a:p>
            </p:txBody>
          </p:sp>
          <p:sp>
            <p:nvSpPr>
              <p:cNvPr id="343" name="Freeform: Shape 84">
                <a:extLst>
                  <a:ext uri="{FF2B5EF4-FFF2-40B4-BE49-F238E27FC236}">
                    <a16:creationId xmlns:a16="http://schemas.microsoft.com/office/drawing/2014/main" id="{36120A88-F535-42CB-9E34-4F20F924C704}"/>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solidFill>
                <a:srgbClr val="D9D9D9"/>
              </a:solidFill>
              <a:ln w="3104" cap="flat">
                <a:noFill/>
                <a:prstDash val="solid"/>
                <a:miter/>
              </a:ln>
            </p:spPr>
            <p:txBody>
              <a:bodyPr rtlCol="0" anchor="ctr"/>
              <a:lstStyle/>
              <a:p>
                <a:endParaRPr lang="en-US" sz="1050"/>
              </a:p>
            </p:txBody>
          </p:sp>
          <p:sp>
            <p:nvSpPr>
              <p:cNvPr id="344" name="Freeform: Shape 85">
                <a:extLst>
                  <a:ext uri="{FF2B5EF4-FFF2-40B4-BE49-F238E27FC236}">
                    <a16:creationId xmlns:a16="http://schemas.microsoft.com/office/drawing/2014/main" id="{E8E01EA5-6F84-43A6-B13F-BDD4B1FBA365}"/>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solidFill>
                <a:srgbClr val="D9D9D9"/>
              </a:solidFill>
              <a:ln w="3104" cap="flat">
                <a:noFill/>
                <a:prstDash val="solid"/>
                <a:miter/>
              </a:ln>
            </p:spPr>
            <p:txBody>
              <a:bodyPr rtlCol="0" anchor="ctr"/>
              <a:lstStyle/>
              <a:p>
                <a:endParaRPr lang="en-US" sz="1050"/>
              </a:p>
            </p:txBody>
          </p:sp>
          <p:sp>
            <p:nvSpPr>
              <p:cNvPr id="345" name="Freeform: Shape 86">
                <a:extLst>
                  <a:ext uri="{FF2B5EF4-FFF2-40B4-BE49-F238E27FC236}">
                    <a16:creationId xmlns:a16="http://schemas.microsoft.com/office/drawing/2014/main" id="{5C2BF3AE-66B9-4355-A91F-E7DEFECEB115}"/>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solidFill>
                <a:srgbClr val="D9D9D9"/>
              </a:solidFill>
              <a:ln w="3104" cap="flat">
                <a:noFill/>
                <a:prstDash val="solid"/>
                <a:miter/>
              </a:ln>
            </p:spPr>
            <p:txBody>
              <a:bodyPr rtlCol="0" anchor="ctr"/>
              <a:lstStyle/>
              <a:p>
                <a:endParaRPr lang="en-US" sz="1050"/>
              </a:p>
            </p:txBody>
          </p:sp>
          <p:sp>
            <p:nvSpPr>
              <p:cNvPr id="346" name="Freeform: Shape 87">
                <a:extLst>
                  <a:ext uri="{FF2B5EF4-FFF2-40B4-BE49-F238E27FC236}">
                    <a16:creationId xmlns:a16="http://schemas.microsoft.com/office/drawing/2014/main" id="{EC92C311-0225-4023-9C88-52EF9B830AC9}"/>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solidFill>
                <a:srgbClr val="D9D9D9"/>
              </a:solidFill>
              <a:ln w="3104" cap="flat">
                <a:noFill/>
                <a:prstDash val="solid"/>
                <a:miter/>
              </a:ln>
            </p:spPr>
            <p:txBody>
              <a:bodyPr rtlCol="0" anchor="ctr"/>
              <a:lstStyle/>
              <a:p>
                <a:endParaRPr lang="en-US" sz="1050"/>
              </a:p>
            </p:txBody>
          </p:sp>
          <p:sp>
            <p:nvSpPr>
              <p:cNvPr id="347" name="Freeform: Shape 88">
                <a:extLst>
                  <a:ext uri="{FF2B5EF4-FFF2-40B4-BE49-F238E27FC236}">
                    <a16:creationId xmlns:a16="http://schemas.microsoft.com/office/drawing/2014/main" id="{16C299BA-04CC-4967-9D2A-53678D2C74A0}"/>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noFill/>
              <a:ln w="3104" cap="flat">
                <a:noFill/>
                <a:prstDash val="solid"/>
                <a:miter/>
              </a:ln>
            </p:spPr>
            <p:txBody>
              <a:bodyPr rtlCol="0" anchor="ctr"/>
              <a:lstStyle/>
              <a:p>
                <a:endParaRPr lang="en-US" sz="1050"/>
              </a:p>
            </p:txBody>
          </p:sp>
          <p:sp>
            <p:nvSpPr>
              <p:cNvPr id="348" name="Freeform: Shape 89">
                <a:extLst>
                  <a:ext uri="{FF2B5EF4-FFF2-40B4-BE49-F238E27FC236}">
                    <a16:creationId xmlns:a16="http://schemas.microsoft.com/office/drawing/2014/main" id="{C38F119B-7E9E-42A7-BEC6-A0DB6A02F740}"/>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solidFill>
                <a:srgbClr val="D9D9D9"/>
              </a:solidFill>
              <a:ln w="3104" cap="flat">
                <a:noFill/>
                <a:prstDash val="solid"/>
                <a:miter/>
              </a:ln>
            </p:spPr>
            <p:txBody>
              <a:bodyPr rtlCol="0" anchor="ctr"/>
              <a:lstStyle/>
              <a:p>
                <a:endParaRPr lang="en-US" sz="1050"/>
              </a:p>
            </p:txBody>
          </p:sp>
          <p:sp>
            <p:nvSpPr>
              <p:cNvPr id="349" name="Freeform: Shape 90">
                <a:extLst>
                  <a:ext uri="{FF2B5EF4-FFF2-40B4-BE49-F238E27FC236}">
                    <a16:creationId xmlns:a16="http://schemas.microsoft.com/office/drawing/2014/main" id="{AB852E9B-6817-4AC8-ABB5-65A83815FEFD}"/>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solidFill>
                <a:srgbClr val="D9D9D9"/>
              </a:solidFill>
              <a:ln w="3104" cap="flat">
                <a:noFill/>
                <a:prstDash val="solid"/>
                <a:miter/>
              </a:ln>
            </p:spPr>
            <p:txBody>
              <a:bodyPr rtlCol="0" anchor="ctr"/>
              <a:lstStyle/>
              <a:p>
                <a:endParaRPr lang="en-US" sz="1050"/>
              </a:p>
            </p:txBody>
          </p:sp>
          <p:sp>
            <p:nvSpPr>
              <p:cNvPr id="350" name="Freeform: Shape 91">
                <a:extLst>
                  <a:ext uri="{FF2B5EF4-FFF2-40B4-BE49-F238E27FC236}">
                    <a16:creationId xmlns:a16="http://schemas.microsoft.com/office/drawing/2014/main" id="{7BC6B169-C00C-43A9-AE2A-D558948C9393}"/>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solidFill>
                <a:srgbClr val="D9D9D9"/>
              </a:solidFill>
              <a:ln w="3104" cap="flat">
                <a:noFill/>
                <a:prstDash val="solid"/>
                <a:miter/>
              </a:ln>
            </p:spPr>
            <p:txBody>
              <a:bodyPr rtlCol="0" anchor="ctr"/>
              <a:lstStyle/>
              <a:p>
                <a:endParaRPr lang="en-US" sz="1050"/>
              </a:p>
            </p:txBody>
          </p:sp>
          <p:sp>
            <p:nvSpPr>
              <p:cNvPr id="351" name="Freeform: Shape 92">
                <a:extLst>
                  <a:ext uri="{FF2B5EF4-FFF2-40B4-BE49-F238E27FC236}">
                    <a16:creationId xmlns:a16="http://schemas.microsoft.com/office/drawing/2014/main" id="{EFAE0110-4F15-4D40-839B-B76AB9AD6D3A}"/>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solidFill>
                <a:srgbClr val="D9D9D9"/>
              </a:solidFill>
              <a:ln w="3104" cap="flat">
                <a:noFill/>
                <a:prstDash val="solid"/>
                <a:miter/>
              </a:ln>
            </p:spPr>
            <p:txBody>
              <a:bodyPr rtlCol="0" anchor="ctr"/>
              <a:lstStyle/>
              <a:p>
                <a:endParaRPr lang="en-US" sz="1050"/>
              </a:p>
            </p:txBody>
          </p:sp>
          <p:sp>
            <p:nvSpPr>
              <p:cNvPr id="352" name="Freeform: Shape 93">
                <a:extLst>
                  <a:ext uri="{FF2B5EF4-FFF2-40B4-BE49-F238E27FC236}">
                    <a16:creationId xmlns:a16="http://schemas.microsoft.com/office/drawing/2014/main" id="{8D743633-5A7F-42C7-AE58-9A91152D03AE}"/>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solidFill>
                <a:srgbClr val="D9D9D9"/>
              </a:solidFill>
              <a:ln w="3104" cap="flat">
                <a:noFill/>
                <a:prstDash val="solid"/>
                <a:miter/>
              </a:ln>
            </p:spPr>
            <p:txBody>
              <a:bodyPr rtlCol="0" anchor="ctr"/>
              <a:lstStyle/>
              <a:p>
                <a:endParaRPr lang="en-US" sz="1050"/>
              </a:p>
            </p:txBody>
          </p:sp>
          <p:sp>
            <p:nvSpPr>
              <p:cNvPr id="353" name="Freeform: Shape 94">
                <a:extLst>
                  <a:ext uri="{FF2B5EF4-FFF2-40B4-BE49-F238E27FC236}">
                    <a16:creationId xmlns:a16="http://schemas.microsoft.com/office/drawing/2014/main" id="{4A29370A-685F-469C-A854-8BCC153AE272}"/>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solidFill>
                <a:srgbClr val="D9D9D9"/>
              </a:solidFill>
              <a:ln w="3104" cap="flat">
                <a:noFill/>
                <a:prstDash val="solid"/>
                <a:miter/>
              </a:ln>
            </p:spPr>
            <p:txBody>
              <a:bodyPr rtlCol="0" anchor="ctr"/>
              <a:lstStyle/>
              <a:p>
                <a:endParaRPr lang="en-US" sz="1050"/>
              </a:p>
            </p:txBody>
          </p:sp>
          <p:sp>
            <p:nvSpPr>
              <p:cNvPr id="354" name="Freeform: Shape 95">
                <a:extLst>
                  <a:ext uri="{FF2B5EF4-FFF2-40B4-BE49-F238E27FC236}">
                    <a16:creationId xmlns:a16="http://schemas.microsoft.com/office/drawing/2014/main" id="{E1F85555-A76C-4E77-A003-D23EFDD48D45}"/>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solidFill>
                <a:srgbClr val="D9D9D9"/>
              </a:solidFill>
              <a:ln w="3104" cap="flat">
                <a:noFill/>
                <a:prstDash val="solid"/>
                <a:miter/>
              </a:ln>
            </p:spPr>
            <p:txBody>
              <a:bodyPr rtlCol="0" anchor="ctr"/>
              <a:lstStyle/>
              <a:p>
                <a:endParaRPr lang="en-US" sz="1050"/>
              </a:p>
            </p:txBody>
          </p:sp>
          <p:sp>
            <p:nvSpPr>
              <p:cNvPr id="355" name="Freeform: Shape 96">
                <a:extLst>
                  <a:ext uri="{FF2B5EF4-FFF2-40B4-BE49-F238E27FC236}">
                    <a16:creationId xmlns:a16="http://schemas.microsoft.com/office/drawing/2014/main" id="{0035D2C7-EF79-4CFA-B959-268EC2C1B203}"/>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solidFill>
                <a:srgbClr val="D9D9D9"/>
              </a:solidFill>
              <a:ln w="3104" cap="flat">
                <a:noFill/>
                <a:prstDash val="solid"/>
                <a:miter/>
              </a:ln>
            </p:spPr>
            <p:txBody>
              <a:bodyPr rtlCol="0" anchor="ctr"/>
              <a:lstStyle/>
              <a:p>
                <a:endParaRPr lang="en-US" sz="1050"/>
              </a:p>
            </p:txBody>
          </p:sp>
          <p:sp>
            <p:nvSpPr>
              <p:cNvPr id="356" name="Freeform: Shape 97">
                <a:extLst>
                  <a:ext uri="{FF2B5EF4-FFF2-40B4-BE49-F238E27FC236}">
                    <a16:creationId xmlns:a16="http://schemas.microsoft.com/office/drawing/2014/main" id="{D5E13AD8-8A13-4490-AEF7-B6F4AEFB2857}"/>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solidFill>
                <a:srgbClr val="D9D9D9"/>
              </a:solidFill>
              <a:ln w="3104" cap="flat">
                <a:noFill/>
                <a:prstDash val="solid"/>
                <a:miter/>
              </a:ln>
            </p:spPr>
            <p:txBody>
              <a:bodyPr rtlCol="0" anchor="ctr"/>
              <a:lstStyle/>
              <a:p>
                <a:endParaRPr lang="en-US" sz="1050"/>
              </a:p>
            </p:txBody>
          </p:sp>
          <p:sp>
            <p:nvSpPr>
              <p:cNvPr id="357" name="Freeform: Shape 98">
                <a:extLst>
                  <a:ext uri="{FF2B5EF4-FFF2-40B4-BE49-F238E27FC236}">
                    <a16:creationId xmlns:a16="http://schemas.microsoft.com/office/drawing/2014/main" id="{2F1B780F-A71B-4BD2-90FA-4580C625FA05}"/>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solidFill>
                <a:srgbClr val="D9D9D9"/>
              </a:solidFill>
              <a:ln w="3104" cap="flat">
                <a:noFill/>
                <a:prstDash val="solid"/>
                <a:miter/>
              </a:ln>
            </p:spPr>
            <p:txBody>
              <a:bodyPr rtlCol="0" anchor="ctr"/>
              <a:lstStyle/>
              <a:p>
                <a:endParaRPr lang="en-US" sz="1050"/>
              </a:p>
            </p:txBody>
          </p:sp>
          <p:sp>
            <p:nvSpPr>
              <p:cNvPr id="358" name="Freeform: Shape 99">
                <a:extLst>
                  <a:ext uri="{FF2B5EF4-FFF2-40B4-BE49-F238E27FC236}">
                    <a16:creationId xmlns:a16="http://schemas.microsoft.com/office/drawing/2014/main" id="{09E5AAA0-A560-4E15-9918-A5EFC5C453E1}"/>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solidFill>
                <a:srgbClr val="D9D9D9"/>
              </a:solidFill>
              <a:ln w="3104" cap="flat">
                <a:noFill/>
                <a:prstDash val="solid"/>
                <a:miter/>
              </a:ln>
            </p:spPr>
            <p:txBody>
              <a:bodyPr rtlCol="0" anchor="ctr"/>
              <a:lstStyle/>
              <a:p>
                <a:endParaRPr lang="en-US" sz="1050"/>
              </a:p>
            </p:txBody>
          </p:sp>
          <p:sp>
            <p:nvSpPr>
              <p:cNvPr id="359" name="Freeform: Shape 100">
                <a:extLst>
                  <a:ext uri="{FF2B5EF4-FFF2-40B4-BE49-F238E27FC236}">
                    <a16:creationId xmlns:a16="http://schemas.microsoft.com/office/drawing/2014/main" id="{5AD6B92F-0C54-4AD0-82EA-353466F6B7EC}"/>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solidFill>
                <a:srgbClr val="D9D9D9"/>
              </a:solidFill>
              <a:ln w="3104" cap="flat">
                <a:noFill/>
                <a:prstDash val="solid"/>
                <a:miter/>
              </a:ln>
            </p:spPr>
            <p:txBody>
              <a:bodyPr rtlCol="0" anchor="ctr"/>
              <a:lstStyle/>
              <a:p>
                <a:endParaRPr lang="en-US" sz="1050"/>
              </a:p>
            </p:txBody>
          </p:sp>
          <p:sp>
            <p:nvSpPr>
              <p:cNvPr id="360" name="Freeform: Shape 101">
                <a:extLst>
                  <a:ext uri="{FF2B5EF4-FFF2-40B4-BE49-F238E27FC236}">
                    <a16:creationId xmlns:a16="http://schemas.microsoft.com/office/drawing/2014/main" id="{1BBB5859-067A-4122-8DDF-18C4A0C8F60C}"/>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solidFill>
                <a:srgbClr val="D9D9D9"/>
              </a:solidFill>
              <a:ln w="3104" cap="flat">
                <a:noFill/>
                <a:prstDash val="solid"/>
                <a:miter/>
              </a:ln>
            </p:spPr>
            <p:txBody>
              <a:bodyPr rtlCol="0" anchor="ctr"/>
              <a:lstStyle/>
              <a:p>
                <a:endParaRPr lang="en-US" sz="1050"/>
              </a:p>
            </p:txBody>
          </p:sp>
          <p:sp>
            <p:nvSpPr>
              <p:cNvPr id="361" name="Freeform: Shape 102">
                <a:extLst>
                  <a:ext uri="{FF2B5EF4-FFF2-40B4-BE49-F238E27FC236}">
                    <a16:creationId xmlns:a16="http://schemas.microsoft.com/office/drawing/2014/main" id="{F63B81ED-E73D-4CBF-9282-B35A69FD0F83}"/>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solidFill>
                <a:srgbClr val="D9D9D9"/>
              </a:solidFill>
              <a:ln w="3104" cap="flat">
                <a:noFill/>
                <a:prstDash val="solid"/>
                <a:miter/>
              </a:ln>
            </p:spPr>
            <p:txBody>
              <a:bodyPr rtlCol="0" anchor="ctr"/>
              <a:lstStyle/>
              <a:p>
                <a:endParaRPr lang="en-US" sz="1050"/>
              </a:p>
            </p:txBody>
          </p:sp>
          <p:sp>
            <p:nvSpPr>
              <p:cNvPr id="362" name="Freeform: Shape 103">
                <a:extLst>
                  <a:ext uri="{FF2B5EF4-FFF2-40B4-BE49-F238E27FC236}">
                    <a16:creationId xmlns:a16="http://schemas.microsoft.com/office/drawing/2014/main" id="{720AE65D-F70A-43F7-86D4-B97173FD5B03}"/>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solidFill>
                <a:srgbClr val="D9D9D9"/>
              </a:solidFill>
              <a:ln w="3104" cap="flat">
                <a:noFill/>
                <a:prstDash val="solid"/>
                <a:miter/>
              </a:ln>
            </p:spPr>
            <p:txBody>
              <a:bodyPr rtlCol="0" anchor="ctr"/>
              <a:lstStyle/>
              <a:p>
                <a:endParaRPr lang="en-US" sz="1050"/>
              </a:p>
            </p:txBody>
          </p:sp>
          <p:sp>
            <p:nvSpPr>
              <p:cNvPr id="363" name="Freeform: Shape 104">
                <a:extLst>
                  <a:ext uri="{FF2B5EF4-FFF2-40B4-BE49-F238E27FC236}">
                    <a16:creationId xmlns:a16="http://schemas.microsoft.com/office/drawing/2014/main" id="{8E020C6E-0323-4AB8-8BD2-718A95B2AFD8}"/>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solidFill>
                <a:srgbClr val="D9D9D9"/>
              </a:solidFill>
              <a:ln w="3104" cap="flat">
                <a:noFill/>
                <a:prstDash val="solid"/>
                <a:miter/>
              </a:ln>
            </p:spPr>
            <p:txBody>
              <a:bodyPr rtlCol="0" anchor="ctr"/>
              <a:lstStyle/>
              <a:p>
                <a:endParaRPr lang="en-US" sz="1050"/>
              </a:p>
            </p:txBody>
          </p:sp>
          <p:sp>
            <p:nvSpPr>
              <p:cNvPr id="364" name="Freeform: Shape 105">
                <a:extLst>
                  <a:ext uri="{FF2B5EF4-FFF2-40B4-BE49-F238E27FC236}">
                    <a16:creationId xmlns:a16="http://schemas.microsoft.com/office/drawing/2014/main" id="{8453676B-A4C8-42D0-A01A-9B7FBF2D0D94}"/>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solidFill>
                <a:srgbClr val="D9D9D9"/>
              </a:solidFill>
              <a:ln w="3104" cap="flat">
                <a:noFill/>
                <a:prstDash val="solid"/>
                <a:miter/>
              </a:ln>
            </p:spPr>
            <p:txBody>
              <a:bodyPr rtlCol="0" anchor="ctr"/>
              <a:lstStyle/>
              <a:p>
                <a:endParaRPr lang="en-US" sz="1050"/>
              </a:p>
            </p:txBody>
          </p:sp>
          <p:sp>
            <p:nvSpPr>
              <p:cNvPr id="365" name="Freeform: Shape 106">
                <a:extLst>
                  <a:ext uri="{FF2B5EF4-FFF2-40B4-BE49-F238E27FC236}">
                    <a16:creationId xmlns:a16="http://schemas.microsoft.com/office/drawing/2014/main" id="{DDFA829D-1E1F-4B0B-A058-B66B99A74CD2}"/>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solidFill>
                <a:srgbClr val="D9D9D9"/>
              </a:solidFill>
              <a:ln w="3104" cap="flat">
                <a:noFill/>
                <a:prstDash val="solid"/>
                <a:miter/>
              </a:ln>
            </p:spPr>
            <p:txBody>
              <a:bodyPr rtlCol="0" anchor="ctr"/>
              <a:lstStyle/>
              <a:p>
                <a:endParaRPr lang="en-US" sz="1050"/>
              </a:p>
            </p:txBody>
          </p:sp>
          <p:sp>
            <p:nvSpPr>
              <p:cNvPr id="366" name="Freeform: Shape 107">
                <a:extLst>
                  <a:ext uri="{FF2B5EF4-FFF2-40B4-BE49-F238E27FC236}">
                    <a16:creationId xmlns:a16="http://schemas.microsoft.com/office/drawing/2014/main" id="{A007C185-FBBA-4F0E-9124-2E72B0106B94}"/>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solidFill>
                <a:srgbClr val="D9D9D9"/>
              </a:solidFill>
              <a:ln w="3104" cap="flat">
                <a:noFill/>
                <a:prstDash val="solid"/>
                <a:miter/>
              </a:ln>
            </p:spPr>
            <p:txBody>
              <a:bodyPr rtlCol="0" anchor="ctr"/>
              <a:lstStyle/>
              <a:p>
                <a:endParaRPr lang="en-US" sz="1050"/>
              </a:p>
            </p:txBody>
          </p:sp>
          <p:sp>
            <p:nvSpPr>
              <p:cNvPr id="367" name="Freeform: Shape 108">
                <a:extLst>
                  <a:ext uri="{FF2B5EF4-FFF2-40B4-BE49-F238E27FC236}">
                    <a16:creationId xmlns:a16="http://schemas.microsoft.com/office/drawing/2014/main" id="{882D84A7-D9E8-4B13-88B2-47840AAF6710}"/>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solidFill>
                <a:srgbClr val="D9D9D9"/>
              </a:solidFill>
              <a:ln w="3104" cap="flat">
                <a:noFill/>
                <a:prstDash val="solid"/>
                <a:miter/>
              </a:ln>
            </p:spPr>
            <p:txBody>
              <a:bodyPr rtlCol="0" anchor="ctr"/>
              <a:lstStyle/>
              <a:p>
                <a:endParaRPr lang="en-US" sz="1050"/>
              </a:p>
            </p:txBody>
          </p:sp>
          <p:sp>
            <p:nvSpPr>
              <p:cNvPr id="368" name="Freeform: Shape 109">
                <a:extLst>
                  <a:ext uri="{FF2B5EF4-FFF2-40B4-BE49-F238E27FC236}">
                    <a16:creationId xmlns:a16="http://schemas.microsoft.com/office/drawing/2014/main" id="{BA43A6AB-123A-4E79-B99D-FB4302E8F9DA}"/>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solidFill>
                <a:srgbClr val="D9D9D9"/>
              </a:solidFill>
              <a:ln w="3104" cap="flat">
                <a:noFill/>
                <a:prstDash val="solid"/>
                <a:miter/>
              </a:ln>
            </p:spPr>
            <p:txBody>
              <a:bodyPr rtlCol="0" anchor="ctr"/>
              <a:lstStyle/>
              <a:p>
                <a:endParaRPr lang="en-US" sz="1050"/>
              </a:p>
            </p:txBody>
          </p:sp>
          <p:sp>
            <p:nvSpPr>
              <p:cNvPr id="369" name="Freeform: Shape 110">
                <a:extLst>
                  <a:ext uri="{FF2B5EF4-FFF2-40B4-BE49-F238E27FC236}">
                    <a16:creationId xmlns:a16="http://schemas.microsoft.com/office/drawing/2014/main" id="{AD815538-B537-4CFE-B953-955FC41E211A}"/>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solidFill>
                <a:srgbClr val="D9D9D9"/>
              </a:solidFill>
              <a:ln w="3104" cap="flat">
                <a:noFill/>
                <a:prstDash val="solid"/>
                <a:miter/>
              </a:ln>
            </p:spPr>
            <p:txBody>
              <a:bodyPr rtlCol="0" anchor="ctr"/>
              <a:lstStyle/>
              <a:p>
                <a:endParaRPr lang="en-US" sz="1050"/>
              </a:p>
            </p:txBody>
          </p:sp>
          <p:sp>
            <p:nvSpPr>
              <p:cNvPr id="370" name="Freeform: Shape 111">
                <a:extLst>
                  <a:ext uri="{FF2B5EF4-FFF2-40B4-BE49-F238E27FC236}">
                    <a16:creationId xmlns:a16="http://schemas.microsoft.com/office/drawing/2014/main" id="{282596C0-D093-4946-90D5-CE74612AE23B}"/>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solidFill>
                <a:srgbClr val="D9D9D9"/>
              </a:solidFill>
              <a:ln w="3104" cap="flat">
                <a:noFill/>
                <a:prstDash val="solid"/>
                <a:miter/>
              </a:ln>
            </p:spPr>
            <p:txBody>
              <a:bodyPr rtlCol="0" anchor="ctr"/>
              <a:lstStyle/>
              <a:p>
                <a:endParaRPr lang="en-US" sz="1050"/>
              </a:p>
            </p:txBody>
          </p:sp>
          <p:sp>
            <p:nvSpPr>
              <p:cNvPr id="371" name="Freeform: Shape 112">
                <a:extLst>
                  <a:ext uri="{FF2B5EF4-FFF2-40B4-BE49-F238E27FC236}">
                    <a16:creationId xmlns:a16="http://schemas.microsoft.com/office/drawing/2014/main" id="{E4B12364-8FA5-410C-ABBE-9DD5D6134290}"/>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solidFill>
                <a:srgbClr val="D9D9D9"/>
              </a:solidFill>
              <a:ln w="3104" cap="flat">
                <a:noFill/>
                <a:prstDash val="solid"/>
                <a:miter/>
              </a:ln>
            </p:spPr>
            <p:txBody>
              <a:bodyPr rtlCol="0" anchor="ctr"/>
              <a:lstStyle/>
              <a:p>
                <a:endParaRPr lang="en-US" sz="1050"/>
              </a:p>
            </p:txBody>
          </p:sp>
          <p:sp>
            <p:nvSpPr>
              <p:cNvPr id="372" name="Freeform: Shape 113">
                <a:extLst>
                  <a:ext uri="{FF2B5EF4-FFF2-40B4-BE49-F238E27FC236}">
                    <a16:creationId xmlns:a16="http://schemas.microsoft.com/office/drawing/2014/main" id="{0146B533-F2A6-417D-A5DC-7B7A5E3D93E0}"/>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solidFill>
                <a:srgbClr val="D9D9D9"/>
              </a:solidFill>
              <a:ln w="3104" cap="flat">
                <a:noFill/>
                <a:prstDash val="solid"/>
                <a:miter/>
              </a:ln>
            </p:spPr>
            <p:txBody>
              <a:bodyPr rtlCol="0" anchor="ctr"/>
              <a:lstStyle/>
              <a:p>
                <a:endParaRPr lang="en-US" sz="1050"/>
              </a:p>
            </p:txBody>
          </p:sp>
          <p:sp>
            <p:nvSpPr>
              <p:cNvPr id="373" name="Freeform: Shape 114">
                <a:extLst>
                  <a:ext uri="{FF2B5EF4-FFF2-40B4-BE49-F238E27FC236}">
                    <a16:creationId xmlns:a16="http://schemas.microsoft.com/office/drawing/2014/main" id="{109C5CEA-67A8-4CA8-B2FF-EE32FBDEBA46}"/>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solidFill>
                <a:srgbClr val="D9D9D9"/>
              </a:solidFill>
              <a:ln w="3104" cap="flat">
                <a:noFill/>
                <a:prstDash val="solid"/>
                <a:miter/>
              </a:ln>
            </p:spPr>
            <p:txBody>
              <a:bodyPr rtlCol="0" anchor="ctr"/>
              <a:lstStyle/>
              <a:p>
                <a:endParaRPr lang="en-US" sz="1050"/>
              </a:p>
            </p:txBody>
          </p:sp>
        </p:grpSp>
        <p:sp>
          <p:nvSpPr>
            <p:cNvPr id="260" name="Teardrop 259">
              <a:extLst>
                <a:ext uri="{FF2B5EF4-FFF2-40B4-BE49-F238E27FC236}">
                  <a16:creationId xmlns:a16="http://schemas.microsoft.com/office/drawing/2014/main" id="{BD2995A7-C06A-4B0F-ACD0-5D5E70D9F96A}"/>
                </a:ext>
              </a:extLst>
            </p:cNvPr>
            <p:cNvSpPr/>
            <p:nvPr/>
          </p:nvSpPr>
          <p:spPr>
            <a:xfrm rot="8100000">
              <a:off x="8067312" y="2610080"/>
              <a:ext cx="432048" cy="432048"/>
            </a:xfrm>
            <a:prstGeom prst="teardrop">
              <a:avLst>
                <a:gd name="adj" fmla="val 1490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75000"/>
                    <a:lumOff val="25000"/>
                  </a:schemeClr>
                </a:solidFill>
              </a:endParaRPr>
            </a:p>
          </p:txBody>
        </p:sp>
        <p:sp>
          <p:nvSpPr>
            <p:cNvPr id="261" name="TextBox 260">
              <a:extLst>
                <a:ext uri="{FF2B5EF4-FFF2-40B4-BE49-F238E27FC236}">
                  <a16:creationId xmlns:a16="http://schemas.microsoft.com/office/drawing/2014/main" id="{0C72661C-E2CF-428A-BA45-B777EAA0A9B5}"/>
                </a:ext>
              </a:extLst>
            </p:cNvPr>
            <p:cNvSpPr txBox="1"/>
            <p:nvPr/>
          </p:nvSpPr>
          <p:spPr>
            <a:xfrm>
              <a:off x="8024924" y="2668956"/>
              <a:ext cx="527680" cy="979447"/>
            </a:xfrm>
            <a:prstGeom prst="rect">
              <a:avLst/>
            </a:prstGeom>
            <a:noFill/>
          </p:spPr>
          <p:txBody>
            <a:bodyPr wrap="square" rtlCol="0">
              <a:spAutoFit/>
            </a:bodyPr>
            <a:lstStyle/>
            <a:p>
              <a:pPr algn="ctr"/>
              <a:r>
                <a:rPr lang="en-US" altLang="ko-KR" sz="1200" b="1" dirty="0" smtClean="0">
                  <a:solidFill>
                    <a:schemeClr val="bg1"/>
                  </a:solidFill>
                  <a:cs typeface="Arial" pitchFamily="34" charset="0"/>
                </a:rPr>
                <a:t>FR</a:t>
              </a:r>
              <a:endParaRPr lang="ko-KR" altLang="en-US" sz="1200" b="1" dirty="0">
                <a:solidFill>
                  <a:schemeClr val="bg1"/>
                </a:solidFill>
                <a:cs typeface="Arial" pitchFamily="34" charset="0"/>
              </a:endParaRPr>
            </a:p>
          </p:txBody>
        </p:sp>
      </p:grpSp>
    </p:spTree>
    <p:extLst>
      <p:ext uri="{BB962C8B-B14F-4D97-AF65-F5344CB8AC3E}">
        <p14:creationId xmlns:p14="http://schemas.microsoft.com/office/powerpoint/2010/main" val="38972088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66613" y="92607"/>
            <a:ext cx="8679898" cy="543185"/>
          </a:xfrm>
        </p:spPr>
        <p:txBody>
          <a:bodyPr/>
          <a:lstStyle/>
          <a:p>
            <a:r>
              <a:rPr lang="fr-FR" sz="2400" dirty="0">
                <a:solidFill>
                  <a:schemeClr val="bg1">
                    <a:lumMod val="85000"/>
                  </a:schemeClr>
                </a:solidFill>
              </a:rPr>
              <a:t>Sélection de variables ou d'indicateurs importants</a:t>
            </a:r>
          </a:p>
        </p:txBody>
      </p:sp>
      <p:pic>
        <p:nvPicPr>
          <p:cNvPr id="15" name="Picture 14"/>
          <p:cNvPicPr>
            <a:picLocks noChangeAspect="1"/>
          </p:cNvPicPr>
          <p:nvPr/>
        </p:nvPicPr>
        <p:blipFill>
          <a:blip r:embed="rId2"/>
          <a:stretch>
            <a:fillRect/>
          </a:stretch>
        </p:blipFill>
        <p:spPr>
          <a:xfrm>
            <a:off x="1001539" y="635792"/>
            <a:ext cx="7410045" cy="4430284"/>
          </a:xfrm>
          <a:prstGeom prst="rect">
            <a:avLst/>
          </a:prstGeom>
        </p:spPr>
      </p:pic>
    </p:spTree>
    <p:extLst>
      <p:ext uri="{BB962C8B-B14F-4D97-AF65-F5344CB8AC3E}">
        <p14:creationId xmlns:p14="http://schemas.microsoft.com/office/powerpoint/2010/main" val="2228119701"/>
      </p:ext>
    </p:extLst>
  </p:cSld>
  <p:clrMapOvr>
    <a:masterClrMapping/>
  </p:clrMapOvr>
  <p:timing>
    <p:tnLst>
      <p:par>
        <p:cTn id="1" dur="indefinite" restart="never" nodeType="tmRoot"/>
      </p:par>
    </p:tnLst>
  </p:timing>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1054</TotalTime>
  <Words>2478</Words>
  <Application>Microsoft Office PowerPoint</Application>
  <PresentationFormat>On-screen Show (16:9)</PresentationFormat>
  <Paragraphs>243</Paragraphs>
  <Slides>36</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Montserrat ExtraLight</vt:lpstr>
      <vt:lpstr>inherit</vt:lpstr>
      <vt:lpstr>Wingdings</vt:lpstr>
      <vt:lpstr>Arial</vt:lpstr>
      <vt:lpstr>Montserrat ExtraBold</vt:lpstr>
      <vt:lpstr>Montserrat</vt:lpstr>
      <vt:lpstr>Consolas</vt:lpstr>
      <vt:lpstr>맑은 고딕</vt:lpstr>
      <vt:lpstr>Futuristic Background by Slidesgo</vt:lpstr>
      <vt:lpstr>PROJET : </vt:lpstr>
      <vt:lpstr>PowerPoint Presentation</vt:lpstr>
      <vt:lpstr>Présentation de l’application </vt:lpstr>
      <vt:lpstr>CONTENU</vt:lpstr>
      <vt:lpstr> Nettoyage des données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Analyse exploratoire – Connaissance des données</vt:lpstr>
      <vt:lpstr>PowerPoint Presentation</vt:lpstr>
      <vt:lpstr>PowerPoint Presentation</vt:lpstr>
      <vt:lpstr>PowerPoint Presentation</vt:lpstr>
      <vt:lpstr>PowerPoint Presentation</vt:lpstr>
      <vt:lpstr> Analyse univariée</vt:lpstr>
      <vt:lpstr>PowerPoint Presentation</vt:lpstr>
      <vt:lpstr>PowerPoint Presentation</vt:lpstr>
      <vt:lpstr> Analyse bivariée</vt:lpstr>
      <vt:lpstr>PowerPoint Presentation</vt:lpstr>
      <vt:lpstr>PowerPoint Presentation</vt:lpstr>
      <vt:lpstr>PowerPoint Presentation</vt:lpstr>
      <vt:lpstr> Analyse multivarié</vt:lpstr>
      <vt:lpstr>PowerPoint Presentation</vt:lpstr>
      <vt:lpstr>PowerPoint Presentation</vt:lpstr>
      <vt:lpstr>PowerPoint Presentation</vt:lpstr>
      <vt:lpstr>Test statistique</vt:lpstr>
      <vt:lpstr>PowerPoint Presentation</vt:lpstr>
      <vt:lpstr>PowerPoint Presentation</vt:lpstr>
      <vt:lpstr>Conclusion</vt:lpstr>
      <vt:lpstr>PowerPoint Presentation</vt:lpstr>
      <vt:lpstr>PowerPoint Presentation</vt:lpstr>
      <vt:lpstr>  Questions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 </dc:title>
  <cp:lastModifiedBy>Vic</cp:lastModifiedBy>
  <cp:revision>113</cp:revision>
  <dcterms:modified xsi:type="dcterms:W3CDTF">2022-03-20T09:52:02Z</dcterms:modified>
</cp:coreProperties>
</file>